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  <p:sldMasterId id="2147484379" r:id="rId2"/>
    <p:sldMasterId id="2147484408" r:id="rId3"/>
    <p:sldMasterId id="2147484420" r:id="rId4"/>
    <p:sldMasterId id="2147484434" r:id="rId5"/>
    <p:sldMasterId id="2147484446" r:id="rId6"/>
    <p:sldMasterId id="2147484458" r:id="rId7"/>
  </p:sldMasterIdLst>
  <p:notesMasterIdLst>
    <p:notesMasterId r:id="rId67"/>
  </p:notesMasterIdLst>
  <p:sldIdLst>
    <p:sldId id="317" r:id="rId8"/>
    <p:sldId id="257" r:id="rId9"/>
    <p:sldId id="344" r:id="rId10"/>
    <p:sldId id="339" r:id="rId11"/>
    <p:sldId id="258" r:id="rId12"/>
    <p:sldId id="347" r:id="rId13"/>
    <p:sldId id="348" r:id="rId14"/>
    <p:sldId id="387" r:id="rId15"/>
    <p:sldId id="379" r:id="rId16"/>
    <p:sldId id="380" r:id="rId17"/>
    <p:sldId id="319" r:id="rId18"/>
    <p:sldId id="320" r:id="rId19"/>
    <p:sldId id="334" r:id="rId20"/>
    <p:sldId id="335" r:id="rId21"/>
    <p:sldId id="336" r:id="rId22"/>
    <p:sldId id="384" r:id="rId23"/>
    <p:sldId id="385" r:id="rId24"/>
    <p:sldId id="386" r:id="rId25"/>
    <p:sldId id="389" r:id="rId26"/>
    <p:sldId id="322" r:id="rId27"/>
    <p:sldId id="323" r:id="rId28"/>
    <p:sldId id="324" r:id="rId29"/>
    <p:sldId id="325" r:id="rId30"/>
    <p:sldId id="326" r:id="rId31"/>
    <p:sldId id="327" r:id="rId32"/>
    <p:sldId id="340" r:id="rId33"/>
    <p:sldId id="341" r:id="rId34"/>
    <p:sldId id="365" r:id="rId35"/>
    <p:sldId id="366" r:id="rId36"/>
    <p:sldId id="329" r:id="rId37"/>
    <p:sldId id="368" r:id="rId38"/>
    <p:sldId id="369" r:id="rId39"/>
    <p:sldId id="279" r:id="rId40"/>
    <p:sldId id="280" r:id="rId41"/>
    <p:sldId id="281" r:id="rId42"/>
    <p:sldId id="282" r:id="rId43"/>
    <p:sldId id="284" r:id="rId44"/>
    <p:sldId id="285" r:id="rId45"/>
    <p:sldId id="354" r:id="rId46"/>
    <p:sldId id="286" r:id="rId47"/>
    <p:sldId id="293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88" r:id="rId58"/>
    <p:sldId id="382" r:id="rId59"/>
    <p:sldId id="390" r:id="rId60"/>
    <p:sldId id="383" r:id="rId61"/>
    <p:sldId id="377" r:id="rId62"/>
    <p:sldId id="311" r:id="rId63"/>
    <p:sldId id="312" r:id="rId64"/>
    <p:sldId id="345" r:id="rId65"/>
    <p:sldId id="381" r:id="rId6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64FD"/>
    <a:srgbClr val="62BDE0"/>
    <a:srgbClr val="35AABB"/>
    <a:srgbClr val="40B075"/>
    <a:srgbClr val="DCAA43"/>
    <a:srgbClr val="FFCC99"/>
    <a:srgbClr val="FFCC66"/>
    <a:srgbClr val="FFFFCC"/>
    <a:srgbClr val="FF5050"/>
    <a:srgbClr val="F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8" autoAdjust="0"/>
    <p:restoredTop sz="96897" autoAdjust="0"/>
  </p:normalViewPr>
  <p:slideViewPr>
    <p:cSldViewPr>
      <p:cViewPr varScale="1">
        <p:scale>
          <a:sx n="112" d="100"/>
          <a:sy n="112" d="100"/>
        </p:scale>
        <p:origin x="15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  <c:spPr>
        <a:noFill/>
        <a:ln w="25400">
          <a:noFill/>
        </a:ln>
        <a:effectLst/>
      </c:spPr>
    </c:sideWall>
    <c:backWall>
      <c:thickness val="0"/>
      <c:spPr>
        <a:noFill/>
        <a:ln w="25400"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9.3100396252268278E-2"/>
          <c:w val="0.51060200768085329"/>
          <c:h val="0.854359330444765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росходов бюджета муниципального образования «Город Майкоп» в 2023 году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47E-4698-A06A-4ADEE2C0FFC9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AB-46F4-A9CE-FE38F6F7975E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7E-4698-A06A-4ADEE2C0FFC9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47E-4698-A06A-4ADEE2C0FFC9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7E-4698-A06A-4ADEE2C0FFC9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7E-4698-A06A-4ADEE2C0FFC9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1AB-46F4-A9CE-FE38F6F7975E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7E-4698-A06A-4ADEE2C0FFC9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1AB-46F4-A9CE-FE38F6F7975E}"/>
              </c:ext>
            </c:extLst>
          </c:dPt>
          <c:dPt>
            <c:idx val="9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47E-4698-A06A-4ADEE2C0FF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 — 349 887,8 тыс. руб. (7,2 %)</c:v>
                </c:pt>
                <c:pt idx="1">
                  <c:v>Национальная безопасность и правоохранительная деятельность — 50 092,3 тыс. руб. (1,0 %)</c:v>
                </c:pt>
                <c:pt idx="2">
                  <c:v>Национальная экономика — 564 369,6 тыс. руб. (11,7 %)</c:v>
                </c:pt>
                <c:pt idx="3">
                  <c:v>Жилищно-коммунальное хозяйство — 510 080,9 тыс. руб. (10,5 %)</c:v>
                </c:pt>
                <c:pt idx="4">
                  <c:v>Образование — 2 666 859,2 тыс.руб. (55,0 %)</c:v>
                </c:pt>
                <c:pt idx="5">
                  <c:v>Культура, кинематография — 337 223,9 тыс. руб. (7,0 %)</c:v>
                </c:pt>
                <c:pt idx="6">
                  <c:v>Социальная политика —252 658,2 тыс. руб. (5,2 %)</c:v>
                </c:pt>
                <c:pt idx="7">
                  <c:v>Физическая культура и спорт — 86 681,1 тыс. руб. (1,8 %)</c:v>
                </c:pt>
                <c:pt idx="8">
                  <c:v>Средства массовой информации — 8 779,2 тыс. руб. (0,2 %)</c:v>
                </c:pt>
                <c:pt idx="9">
                  <c:v>Обслуживание государственного (муниципального) долга — 20 423,9 тыс.руб. (0,4 %)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7.2185630366440365E-2</c:v>
                </c:pt>
                <c:pt idx="1">
                  <c:v>1.033458226324222E-2</c:v>
                </c:pt>
                <c:pt idx="2">
                  <c:v>0.11700000000000001</c:v>
                </c:pt>
                <c:pt idx="3">
                  <c:v>0.10523519626686394</c:v>
                </c:pt>
                <c:pt idx="4">
                  <c:v>0.55020184313525899</c:v>
                </c:pt>
                <c:pt idx="5">
                  <c:v>6.9572931082848427E-2</c:v>
                </c:pt>
                <c:pt idx="6">
                  <c:v>5.2126114240765652E-2</c:v>
                </c:pt>
                <c:pt idx="7">
                  <c:v>1.7883246698960222E-2</c:v>
                </c:pt>
                <c:pt idx="8">
                  <c:v>1.8112437361721481E-3</c:v>
                </c:pt>
                <c:pt idx="9">
                  <c:v>4.2136710569535196E-3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47E-4698-A06A-4ADEE2C0FF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 — 349 887,8 тыс. руб. (7,2 %)</c:v>
                </c:pt>
                <c:pt idx="1">
                  <c:v>Национальная безопасность и правоохранительная деятельность — 50 092,3 тыс. руб. (1,0 %)</c:v>
                </c:pt>
                <c:pt idx="2">
                  <c:v>Национальная экономика — 564 369,6 тыс. руб. (11,7 %)</c:v>
                </c:pt>
                <c:pt idx="3">
                  <c:v>Жилищно-коммунальное хозяйство — 510 080,9 тыс. руб. (10,5 %)</c:v>
                </c:pt>
                <c:pt idx="4">
                  <c:v>Образование — 2 666 859,2 тыс.руб. (55,0 %)</c:v>
                </c:pt>
                <c:pt idx="5">
                  <c:v>Культура, кинематография — 337 223,9 тыс. руб. (7,0 %)</c:v>
                </c:pt>
                <c:pt idx="6">
                  <c:v>Социальная политика —252 658,2 тыс. руб. (5,2 %)</c:v>
                </c:pt>
                <c:pt idx="7">
                  <c:v>Физическая культура и спорт — 86 681,1 тыс. руб. (1,8 %)</c:v>
                </c:pt>
                <c:pt idx="8">
                  <c:v>Средства массовой информации — 8 779,2 тыс. руб. (0,2 %)</c:v>
                </c:pt>
                <c:pt idx="9">
                  <c:v>Обслуживание государственного (муниципального) долга — 20 423,9 тыс.руб. (0,4 %)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2331467860993908"/>
          <c:y val="1.1757952820057031E-2"/>
          <c:w val="0.46965826134377747"/>
          <c:h val="0.93374291745361626"/>
        </c:manualLayout>
      </c:layout>
      <c:overlay val="1"/>
      <c:spPr>
        <a:effectLst>
          <a:softEdge rad="0"/>
        </a:effectLst>
      </c:spPr>
      <c:txPr>
        <a:bodyPr/>
        <a:lstStyle/>
        <a:p>
          <a:pPr algn="just">
            <a:lnSpc>
              <a:spcPct val="100000"/>
            </a:lnSpc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416666666666669E-2"/>
          <c:y val="0.2605342027559055"/>
          <c:w val="0.82916666666666672"/>
          <c:h val="0.653501476377952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9900"/>
              </a:solidFill>
            </c:spPr>
          </c:dPt>
          <c:dPt>
            <c:idx val="1"/>
            <c:bubble3D val="0"/>
            <c:spPr>
              <a:solidFill>
                <a:srgbClr val="3399FF"/>
              </a:solidFill>
            </c:spPr>
          </c:dPt>
          <c:dLbls>
            <c:dLbl>
              <c:idx val="0"/>
              <c:layout>
                <c:manualLayout>
                  <c:x val="-5.9180107439042721E-2"/>
                  <c:y val="-0.2103571393979928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Расходы в рамках муниципальных программ - 4 385 932,3 тыс. руб.</c:v>
                </c:pt>
                <c:pt idx="1">
                  <c:v>Непрограммные расходы - 461 123,8 тыс.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90.5</c:v>
                </c:pt>
                <c:pt idx="1">
                  <c:v>9.5</c:v>
                </c:pt>
              </c:numCache>
            </c:numRef>
          </c:val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3575655760991"/>
          <c:y val="3.5760305721756744E-2"/>
          <c:w val="0.8237038703016738"/>
          <c:h val="0.93841556475208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2.8668750756928383E-3"/>
                  <c:y val="0.68917457949779781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947 581,0</a:t>
                    </a:r>
                    <a:endParaRPr lang="en-US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Лист1!$B$2:$B$7</c:f>
              <c:strCache>
                <c:ptCount val="5"/>
                <c:pt idx="0">
                  <c:v>на 01.01.2023</c:v>
                </c:pt>
                <c:pt idx="1">
                  <c:v>на 01.01.2024</c:v>
                </c:pt>
                <c:pt idx="2">
                  <c:v>на 01.01.2025</c:v>
                </c:pt>
                <c:pt idx="3">
                  <c:v>на 01.01.2026</c:v>
                </c:pt>
                <c:pt idx="4">
                  <c:v>на 01.01.2027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971285.5</c:v>
                </c:pt>
                <c:pt idx="1">
                  <c:v>947581</c:v>
                </c:pt>
                <c:pt idx="2">
                  <c:v>923876.5</c:v>
                </c:pt>
                <c:pt idx="3">
                  <c:v>685567.5</c:v>
                </c:pt>
                <c:pt idx="4">
                  <c:v>504454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1E-47AA-9568-8B98F493C8C1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Коммерческие кредиты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1.4334375378464192E-3"/>
                  <c:y val="-0.10459814970045288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>
                        <a:solidFill>
                          <a:schemeClr val="bg1"/>
                        </a:solidFill>
                      </a:rPr>
                      <a:t>0,0</a:t>
                    </a:r>
                    <a:endParaRPr lang="en-US" sz="105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477298920598958E-2"/>
                      <c:h val="5.257654276138015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anchorCtr="0"/>
              <a:lstStyle/>
              <a:p>
                <a:pPr algn="l"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Лист1!$B$2:$B$7</c:f>
              <c:strCache>
                <c:ptCount val="5"/>
                <c:pt idx="0">
                  <c:v>на 01.01.2023</c:v>
                </c:pt>
                <c:pt idx="1">
                  <c:v>на 01.01.2024</c:v>
                </c:pt>
                <c:pt idx="2">
                  <c:v>на 01.01.2025</c:v>
                </c:pt>
                <c:pt idx="3">
                  <c:v>на 01.01.2026</c:v>
                </c:pt>
                <c:pt idx="4">
                  <c:v>на 01.01.2027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134550.70000000001</c:v>
                </c:pt>
                <c:pt idx="3">
                  <c:v>462859.7</c:v>
                </c:pt>
                <c:pt idx="4">
                  <c:v>758973.2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1E-47AA-9568-8B98F493C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3578976"/>
        <c:axId val="363579368"/>
      </c:barChart>
      <c:catAx>
        <c:axId val="3635789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low"/>
        <c:crossAx val="363579368"/>
        <c:crosses val="autoZero"/>
        <c:auto val="1"/>
        <c:lblAlgn val="ctr"/>
        <c:lblOffset val="100"/>
        <c:noMultiLvlLbl val="0"/>
      </c:catAx>
      <c:valAx>
        <c:axId val="36357936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  <c:crossAx val="363578976"/>
        <c:crosses val="autoZero"/>
        <c:crossBetween val="between"/>
        <c:majorUnit val="300000"/>
      </c:valAx>
    </c:plotArea>
    <c:legend>
      <c:legendPos val="r"/>
      <c:legendEntry>
        <c:idx val="0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82623204139981854"/>
          <c:y val="0.45101353767673091"/>
          <c:w val="0.16436089083495725"/>
          <c:h val="0.28498849178892671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CE1F4-A42C-4BDB-B5A2-EE8A5708BF40}" type="doc">
      <dgm:prSet loTypeId="urn:microsoft.com/office/officeart/2005/8/layout/cycle6" loCatId="cycle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0A02C37-C84C-4C71-ABDA-C06C8C8A92BC}">
      <dgm:prSet phldrT="[Текст]" custT="1"/>
      <dgm:spPr>
        <a:xfrm>
          <a:off x="3030728" y="-163005"/>
          <a:ext cx="1766922" cy="1643648"/>
        </a:xfrm>
        <a:prstGeom prst="roundRect">
          <a:avLst/>
        </a:prstGeom>
        <a:gradFill flip="none" rotWithShape="0">
          <a:gsLst>
            <a:gs pos="0">
              <a:schemeClr val="accent3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3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3">
                <a:lumMod val="60000"/>
                <a:lumOff val="4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1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Разработка прогноза социально-экономического развития на очередной финансовый год и на плановый период</a:t>
          </a:r>
          <a:endParaRPr lang="ru-RU" sz="1100" dirty="0">
            <a:latin typeface="Calibri"/>
            <a:ea typeface="+mn-ea"/>
            <a:cs typeface="+mn-cs"/>
          </a:endParaRPr>
        </a:p>
      </dgm:t>
    </dgm:pt>
    <dgm:pt modelId="{058A7725-1414-4274-85FD-4E9767F4830C}" type="parTrans" cxnId="{5392BB81-6A0F-41AB-8B2A-9EA36EEE4CA5}">
      <dgm:prSet/>
      <dgm:spPr/>
      <dgm:t>
        <a:bodyPr/>
        <a:lstStyle/>
        <a:p>
          <a:endParaRPr lang="ru-RU"/>
        </a:p>
      </dgm:t>
    </dgm:pt>
    <dgm:pt modelId="{30C69618-8C47-46B5-80E7-6C7D32E6B103}" type="sibTrans" cxnId="{5392BB81-6A0F-41AB-8B2A-9EA36EEE4CA5}">
      <dgm:prSet/>
      <dgm:spPr>
        <a:xfrm>
          <a:off x="4749810" y="-2025295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7238" y="2826307"/>
              </a:moveTo>
              <a:arcTo wR="2356803" hR="2356803" stAng="10110546" swAng="430654"/>
            </a:path>
          </a:pathLst>
        </a:custGeom>
      </dgm:spPr>
      <dgm:t>
        <a:bodyPr/>
        <a:lstStyle/>
        <a:p>
          <a:endParaRPr lang="ru-RU"/>
        </a:p>
      </dgm:t>
    </dgm:pt>
    <dgm:pt modelId="{15F07381-E0DC-41D5-A795-66AF4E43610E}">
      <dgm:prSet phldrT="[Текст]" custT="1"/>
      <dgm:spPr>
        <a:xfrm>
          <a:off x="3195065" y="3945420"/>
          <a:ext cx="1766922" cy="1643648"/>
        </a:xfrm>
        <a:prstGeom prst="roundRect">
          <a:avLst/>
        </a:prstGeom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1100" b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Исполнение бюджета муниципального образования</a:t>
          </a:r>
          <a:endParaRPr lang="ru-RU" sz="11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3F6C6-9389-4E38-8208-BF49B99710B3}" type="parTrans" cxnId="{60CE3282-86F5-4786-A1B1-664E1E8A8D27}">
      <dgm:prSet/>
      <dgm:spPr/>
      <dgm:t>
        <a:bodyPr/>
        <a:lstStyle/>
        <a:p>
          <a:endParaRPr lang="ru-RU"/>
        </a:p>
      </dgm:t>
    </dgm:pt>
    <dgm:pt modelId="{A09A4B40-F875-4E1E-99C7-FE25DB8E8044}" type="sibTrans" cxnId="{60CE3282-86F5-4786-A1B1-664E1E8A8D27}">
      <dgm:prSet/>
      <dgm:spPr>
        <a:xfrm>
          <a:off x="-1419941" y="2908343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615773" y="1684811"/>
              </a:moveTo>
              <a:arcTo wR="2356803" hR="2356803" stAng="20606008" swAng="383606"/>
            </a:path>
          </a:pathLst>
        </a:custGeom>
      </dgm:spPr>
      <dgm:t>
        <a:bodyPr/>
        <a:lstStyle/>
        <a:p>
          <a:endParaRPr lang="ru-RU"/>
        </a:p>
      </dgm:t>
    </dgm:pt>
    <dgm:pt modelId="{2A15DABD-7DC8-42D9-B3F8-E2F78FB1BBE4}">
      <dgm:prSet phldrT="[Текст]" custT="1"/>
      <dgm:spPr>
        <a:xfrm>
          <a:off x="1490162" y="3452402"/>
          <a:ext cx="1766922" cy="1643648"/>
        </a:xfrm>
        <a:prstGeom prst="roundRect">
          <a:avLst/>
        </a:prstGeom>
        <a:gradFill flip="none" rotWithShape="0">
          <a:gsLst>
            <a:gs pos="0">
              <a:srgbClr val="C0C0C0">
                <a:tint val="66000"/>
                <a:satMod val="160000"/>
              </a:srgbClr>
            </a:gs>
            <a:gs pos="50000">
              <a:srgbClr val="C0C0C0">
                <a:tint val="44500"/>
                <a:satMod val="160000"/>
              </a:srgbClr>
            </a:gs>
            <a:gs pos="100000">
              <a:srgbClr val="C0C0C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1100" b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Осуществление бюджетного учета</a:t>
          </a:r>
          <a:endParaRPr lang="ru-RU" sz="11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2B4FC7F-E68E-4766-A5C9-9959E1EEC54B}" type="parTrans" cxnId="{F72534AB-FE7B-47B8-9583-03C1E2FCB368}">
      <dgm:prSet/>
      <dgm:spPr/>
      <dgm:t>
        <a:bodyPr/>
        <a:lstStyle/>
        <a:p>
          <a:endParaRPr lang="ru-RU"/>
        </a:p>
      </dgm:t>
    </dgm:pt>
    <dgm:pt modelId="{395230B6-400E-487F-8AE6-DD3ED4C74D5F}" type="sibTrans" cxnId="{F72534AB-FE7B-47B8-9583-03C1E2FCB368}">
      <dgm:prSet/>
      <dgm:spPr>
        <a:xfrm>
          <a:off x="-2453376" y="2389957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327356" y="1063960"/>
              </a:moveTo>
              <a:arcTo wR="2356803" hR="2356803" stAng="19603913" swAng="259372"/>
            </a:path>
          </a:pathLst>
        </a:custGeom>
      </dgm:spPr>
      <dgm:t>
        <a:bodyPr/>
        <a:lstStyle/>
        <a:p>
          <a:endParaRPr lang="ru-RU"/>
        </a:p>
      </dgm:t>
    </dgm:pt>
    <dgm:pt modelId="{8BACFC99-3FF8-4C14-AAE1-6C6E7713E096}">
      <dgm:prSet phldrT="[Текст]" custT="1"/>
      <dgm:spPr>
        <a:xfrm>
          <a:off x="894348" y="1964069"/>
          <a:ext cx="1766922" cy="1643648"/>
        </a:xfrm>
        <a:prstGeom prst="roundRect">
          <a:avLst/>
        </a:prstGeom>
        <a:gradFill flip="none" rotWithShape="0">
          <a:gsLst>
            <a:gs pos="0">
              <a:srgbClr val="FFCC00">
                <a:tint val="66000"/>
                <a:satMod val="160000"/>
              </a:srgbClr>
            </a:gs>
            <a:gs pos="50000">
              <a:srgbClr val="FFCC00">
                <a:tint val="44500"/>
                <a:satMod val="160000"/>
              </a:srgbClr>
            </a:gs>
            <a:gs pos="100000">
              <a:srgbClr val="FFCC0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1100" b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Утверждение отчета об исполнении бюджета муниципального образования</a:t>
          </a:r>
          <a:endParaRPr lang="ru-RU" sz="11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950B882-A6E7-4117-925C-051C4AAF790E}" type="parTrans" cxnId="{827BABB1-A6EC-4618-9127-7909EF23CE69}">
      <dgm:prSet/>
      <dgm:spPr/>
      <dgm:t>
        <a:bodyPr/>
        <a:lstStyle/>
        <a:p>
          <a:endParaRPr lang="ru-RU"/>
        </a:p>
      </dgm:t>
    </dgm:pt>
    <dgm:pt modelId="{E6ED0F00-8FED-4617-BF64-1A013BD920C9}" type="sibTrans" cxnId="{827BABB1-A6EC-4618-9127-7909EF23CE69}">
      <dgm:prSet/>
      <dgm:spPr>
        <a:xfrm>
          <a:off x="-1860314" y="-2286292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3758698" y="4251324"/>
              </a:moveTo>
              <a:arcTo wR="2356803" hR="2356803" stAng="3209972" swAng="231173"/>
            </a:path>
          </a:pathLst>
        </a:custGeom>
      </dgm:spPr>
      <dgm:t>
        <a:bodyPr/>
        <a:lstStyle/>
        <a:p>
          <a:endParaRPr lang="ru-RU"/>
        </a:p>
      </dgm:t>
    </dgm:pt>
    <dgm:pt modelId="{D9B3B3E1-D077-4C3B-8F23-9EBA99A5D05F}">
      <dgm:prSet phldrT="[Текст]" custT="1"/>
      <dgm:spPr>
        <a:xfrm>
          <a:off x="1305188" y="412173"/>
          <a:ext cx="1766922" cy="1643648"/>
        </a:xfrm>
        <a:prstGeom prst="roundRect">
          <a:avLst/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1100" b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Организация и осуществление муниципального финансового контроля</a:t>
          </a:r>
          <a:endParaRPr lang="ru-RU" sz="11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2FBF355-5E5E-41CF-B4A3-84B4B6DC2C99}" type="parTrans" cxnId="{6E865A1A-1217-47F8-B063-FA46F9E9316D}">
      <dgm:prSet/>
      <dgm:spPr/>
      <dgm:t>
        <a:bodyPr/>
        <a:lstStyle/>
        <a:p>
          <a:endParaRPr lang="ru-RU"/>
        </a:p>
      </dgm:t>
    </dgm:pt>
    <dgm:pt modelId="{F563A44D-40A2-4B17-94BA-0F1644CBC9E2}" type="sibTrans" cxnId="{6E865A1A-1217-47F8-B063-FA46F9E9316D}">
      <dgm:prSet/>
      <dgm:spPr>
        <a:xfrm>
          <a:off x="-1640201" y="-1885724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712186" y="2438593"/>
              </a:moveTo>
              <a:arcTo wR="2356803" hR="2356803" stAng="119327" swAng="530473"/>
            </a:path>
          </a:pathLst>
        </a:custGeom>
      </dgm:spPr>
      <dgm:t>
        <a:bodyPr/>
        <a:lstStyle/>
        <a:p>
          <a:endParaRPr lang="ru-RU"/>
        </a:p>
      </dgm:t>
    </dgm:pt>
    <dgm:pt modelId="{6A57A48D-9C84-42BA-875B-247C8EC855BB}">
      <dgm:prSet custT="1"/>
      <dgm:spPr>
        <a:xfrm>
          <a:off x="4756261" y="218184"/>
          <a:ext cx="1766922" cy="1643648"/>
        </a:xfrm>
        <a:prstGeom prst="round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1100" b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Разработка документов и материалов, необходимых для формирования бюджета муниципального образования</a:t>
          </a:r>
          <a:endParaRPr lang="ru-RU" sz="11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B2BD2D2-A1DB-41FE-9899-B3D9FF413870}" type="parTrans" cxnId="{BA350B4E-4905-401B-97CF-4DC3AA6D2BB7}">
      <dgm:prSet/>
      <dgm:spPr/>
      <dgm:t>
        <a:bodyPr/>
        <a:lstStyle/>
        <a:p>
          <a:endParaRPr lang="ru-RU"/>
        </a:p>
      </dgm:t>
    </dgm:pt>
    <dgm:pt modelId="{79D3651D-3190-4231-B595-59285E47E73F}" type="sibTrans" cxnId="{BA350B4E-4905-401B-97CF-4DC3AA6D2BB7}">
      <dgm:prSet/>
      <dgm:spPr>
        <a:xfrm>
          <a:off x="4017572" y="-2844215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2164771" y="4705770"/>
              </a:moveTo>
              <a:arcTo wR="2356803" hR="2356803" stAng="5680417" swAng="494226"/>
            </a:path>
          </a:pathLst>
        </a:custGeom>
      </dgm:spPr>
      <dgm:t>
        <a:bodyPr/>
        <a:lstStyle/>
        <a:p>
          <a:endParaRPr lang="ru-RU"/>
        </a:p>
      </dgm:t>
    </dgm:pt>
    <dgm:pt modelId="{2B2FA20F-9297-4199-B5EA-13153219BDD2}">
      <dgm:prSet custT="1"/>
      <dgm:spPr>
        <a:xfrm>
          <a:off x="5167101" y="1809034"/>
          <a:ext cx="1766922" cy="1643648"/>
        </a:xfrm>
        <a:prstGeom prst="roundRect">
          <a:avLst/>
        </a:prstGeom>
        <a:gradFill flip="none" rotWithShape="0">
          <a:gsLst>
            <a:gs pos="0">
              <a:srgbClr val="FF9966">
                <a:tint val="66000"/>
                <a:satMod val="160000"/>
              </a:srgbClr>
            </a:gs>
            <a:gs pos="50000">
              <a:srgbClr val="FF9966">
                <a:tint val="44500"/>
                <a:satMod val="160000"/>
              </a:srgbClr>
            </a:gs>
            <a:gs pos="100000">
              <a:srgbClr val="FF9966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1100" b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Составление проекта бюджета муниципального образования</a:t>
          </a:r>
          <a:endParaRPr lang="ru-RU" sz="11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281D0B2-78C6-4DBF-A4F6-1823FB56894E}" type="parTrans" cxnId="{9C91A932-791D-482C-9B51-795C4AC9255E}">
      <dgm:prSet/>
      <dgm:spPr/>
      <dgm:t>
        <a:bodyPr/>
        <a:lstStyle/>
        <a:p>
          <a:endParaRPr lang="ru-RU"/>
        </a:p>
      </dgm:t>
    </dgm:pt>
    <dgm:pt modelId="{A38BA434-9071-48F4-956A-376EE1E979A7}" type="sibTrans" cxnId="{9C91A932-791D-482C-9B51-795C4AC9255E}">
      <dgm:prSet/>
      <dgm:spPr>
        <a:xfrm>
          <a:off x="3675370" y="3449322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2233443" y="3230"/>
              </a:moveTo>
              <a:arcTo wR="2356803" hR="2356803" stAng="16019979" swAng="352118"/>
            </a:path>
          </a:pathLst>
        </a:custGeom>
      </dgm:spPr>
      <dgm:t>
        <a:bodyPr/>
        <a:lstStyle/>
        <a:p>
          <a:endParaRPr lang="ru-RU"/>
        </a:p>
      </dgm:t>
    </dgm:pt>
    <dgm:pt modelId="{CF0A4C1B-16EA-41E3-8D10-9B1D41C4E004}">
      <dgm:prSet custT="1"/>
      <dgm:spPr>
        <a:xfrm>
          <a:off x="4756258" y="3452399"/>
          <a:ext cx="1766922" cy="1643648"/>
        </a:xfrm>
        <a:prstGeom prst="roundRect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1100" b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Рассмотрение и утверждение бюджета муниципального образования</a:t>
          </a:r>
          <a:endParaRPr lang="ru-RU" sz="11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D13A8F7-D77D-404D-88C7-C693DE4C7F15}" type="parTrans" cxnId="{50301394-3048-4583-A68F-4102B119BD7B}">
      <dgm:prSet/>
      <dgm:spPr/>
      <dgm:t>
        <a:bodyPr/>
        <a:lstStyle/>
        <a:p>
          <a:endParaRPr lang="ru-RU"/>
        </a:p>
      </dgm:t>
    </dgm:pt>
    <dgm:pt modelId="{33E98268-AE54-40E4-A731-A66F4C83E43C}" type="sibTrans" cxnId="{50301394-3048-4583-A68F-4102B119BD7B}">
      <dgm:prSet/>
      <dgm:spPr>
        <a:xfrm>
          <a:off x="4403911" y="3713068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354191" y="1114198"/>
              </a:moveTo>
              <a:arcTo wR="2356803" hR="2356803" stAng="12709156" swAng="500879"/>
            </a:path>
          </a:pathLst>
        </a:custGeom>
      </dgm:spPr>
      <dgm:t>
        <a:bodyPr/>
        <a:lstStyle/>
        <a:p>
          <a:endParaRPr lang="ru-RU"/>
        </a:p>
      </dgm:t>
    </dgm:pt>
    <dgm:pt modelId="{103F83ED-EFDE-447D-AD95-0DCDD86361CE}" type="pres">
      <dgm:prSet presAssocID="{BF3CE1F4-A42C-4BDB-B5A2-EE8A5708BF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6C8089-1307-422A-B895-E8178A430B22}" type="pres">
      <dgm:prSet presAssocID="{F0A02C37-C84C-4C71-ABDA-C06C8C8A92BC}" presName="node" presStyleLbl="node1" presStyleIdx="0" presStyleCnt="8" custScaleX="168999" custScaleY="241859" custRadScaleRad="86766" custRadScaleInc="-22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69F71-4D0E-4495-94DA-59A974C4BCAC}" type="pres">
      <dgm:prSet presAssocID="{F0A02C37-C84C-4C71-ABDA-C06C8C8A92BC}" presName="spNode" presStyleCnt="0"/>
      <dgm:spPr/>
      <dgm:t>
        <a:bodyPr/>
        <a:lstStyle/>
        <a:p>
          <a:endParaRPr lang="ru-RU"/>
        </a:p>
      </dgm:t>
    </dgm:pt>
    <dgm:pt modelId="{1DFBC488-27A1-4562-9206-18F145E11C1C}" type="pres">
      <dgm:prSet presAssocID="{30C69618-8C47-46B5-80E7-6C7D32E6B103}" presName="sibTrans" presStyleLbl="sibTrans1D1" presStyleIdx="0" presStyleCnt="8"/>
      <dgm:spPr/>
      <dgm:t>
        <a:bodyPr/>
        <a:lstStyle/>
        <a:p>
          <a:endParaRPr lang="ru-RU"/>
        </a:p>
      </dgm:t>
    </dgm:pt>
    <dgm:pt modelId="{F4AA89FF-98E6-4147-BF03-044A764D1765}" type="pres">
      <dgm:prSet presAssocID="{6A57A48D-9C84-42BA-875B-247C8EC855BB}" presName="node" presStyleLbl="node1" presStyleIdx="1" presStyleCnt="8" custScaleX="168999" custScaleY="241859" custRadScaleRad="98049" custRadScaleInc="-6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25E34-F665-4774-B382-9E73DF29904B}" type="pres">
      <dgm:prSet presAssocID="{6A57A48D-9C84-42BA-875B-247C8EC855BB}" presName="spNode" presStyleCnt="0"/>
      <dgm:spPr/>
      <dgm:t>
        <a:bodyPr/>
        <a:lstStyle/>
        <a:p>
          <a:endParaRPr lang="ru-RU"/>
        </a:p>
      </dgm:t>
    </dgm:pt>
    <dgm:pt modelId="{F63878BA-47F9-4A6F-BB24-EEC2D43CA72D}" type="pres">
      <dgm:prSet presAssocID="{79D3651D-3190-4231-B595-59285E47E73F}" presName="sibTrans" presStyleLbl="sibTrans1D1" presStyleIdx="1" presStyleCnt="8"/>
      <dgm:spPr/>
      <dgm:t>
        <a:bodyPr/>
        <a:lstStyle/>
        <a:p>
          <a:endParaRPr lang="ru-RU"/>
        </a:p>
      </dgm:t>
    </dgm:pt>
    <dgm:pt modelId="{025ED023-6DE6-4389-BD4E-3F94181FE4B3}" type="pres">
      <dgm:prSet presAssocID="{2B2FA20F-9297-4199-B5EA-13153219BDD2}" presName="node" presStyleLbl="node1" presStyleIdx="2" presStyleCnt="8" custScaleX="168999" custScaleY="241859" custRadScaleRad="85680" custRadScaleInc="-13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6421E-3C1B-45C9-9637-9329BF7CC708}" type="pres">
      <dgm:prSet presAssocID="{2B2FA20F-9297-4199-B5EA-13153219BDD2}" presName="spNode" presStyleCnt="0"/>
      <dgm:spPr/>
      <dgm:t>
        <a:bodyPr/>
        <a:lstStyle/>
        <a:p>
          <a:endParaRPr lang="ru-RU"/>
        </a:p>
      </dgm:t>
    </dgm:pt>
    <dgm:pt modelId="{4C7C2E5C-DC22-4101-9830-F1603A71893B}" type="pres">
      <dgm:prSet presAssocID="{A38BA434-9071-48F4-956A-376EE1E979A7}" presName="sibTrans" presStyleLbl="sibTrans1D1" presStyleIdx="2" presStyleCnt="8"/>
      <dgm:spPr/>
      <dgm:t>
        <a:bodyPr/>
        <a:lstStyle/>
        <a:p>
          <a:endParaRPr lang="ru-RU"/>
        </a:p>
      </dgm:t>
    </dgm:pt>
    <dgm:pt modelId="{0002EEFF-BE11-46BB-9CAB-12DCA5DB1210}" type="pres">
      <dgm:prSet presAssocID="{CF0A4C1B-16EA-41E3-8D10-9B1D41C4E004}" presName="node" presStyleLbl="node1" presStyleIdx="3" presStyleCnt="8" custScaleX="168999" custScaleY="241859" custRadScaleRad="95450" custRadScaleInc="-4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2BB67-E2B4-437D-8F47-EDFCCA73076E}" type="pres">
      <dgm:prSet presAssocID="{CF0A4C1B-16EA-41E3-8D10-9B1D41C4E004}" presName="spNode" presStyleCnt="0"/>
      <dgm:spPr/>
      <dgm:t>
        <a:bodyPr/>
        <a:lstStyle/>
        <a:p>
          <a:endParaRPr lang="ru-RU"/>
        </a:p>
      </dgm:t>
    </dgm:pt>
    <dgm:pt modelId="{FE0CAC93-47EE-48A0-AE44-6777D6AB911C}" type="pres">
      <dgm:prSet presAssocID="{33E98268-AE54-40E4-A731-A66F4C83E43C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1AFCE1C-C48F-4835-9E5C-B530F9132F1B}" type="pres">
      <dgm:prSet presAssocID="{15F07381-E0DC-41D5-A795-66AF4E43610E}" presName="node" presStyleLbl="node1" presStyleIdx="4" presStyleCnt="8" custScaleX="168999" custScaleY="241859" custRadScaleRad="87723" custRadScaleInc="-8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64FBD-CCDE-4911-8621-105250045489}" type="pres">
      <dgm:prSet presAssocID="{15F07381-E0DC-41D5-A795-66AF4E43610E}" presName="spNode" presStyleCnt="0"/>
      <dgm:spPr/>
      <dgm:t>
        <a:bodyPr/>
        <a:lstStyle/>
        <a:p>
          <a:endParaRPr lang="ru-RU"/>
        </a:p>
      </dgm:t>
    </dgm:pt>
    <dgm:pt modelId="{14DAEB5B-AF54-47DE-8FBB-21473F1F6E24}" type="pres">
      <dgm:prSet presAssocID="{A09A4B40-F875-4E1E-99C7-FE25DB8E8044}" presName="sibTrans" presStyleLbl="sibTrans1D1" presStyleIdx="4" presStyleCnt="8"/>
      <dgm:spPr/>
      <dgm:t>
        <a:bodyPr/>
        <a:lstStyle/>
        <a:p>
          <a:endParaRPr lang="ru-RU"/>
        </a:p>
      </dgm:t>
    </dgm:pt>
    <dgm:pt modelId="{EE3BC13C-4FEE-43BE-8704-60B58B15DC45}" type="pres">
      <dgm:prSet presAssocID="{2A15DABD-7DC8-42D9-B3F8-E2F78FB1BBE4}" presName="node" presStyleLbl="node1" presStyleIdx="5" presStyleCnt="8" custScaleX="168999" custScaleY="241859" custRadScaleRad="97025" custRadScaleInc="10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63127-F876-43CD-B647-59CC079CF925}" type="pres">
      <dgm:prSet presAssocID="{2A15DABD-7DC8-42D9-B3F8-E2F78FB1BBE4}" presName="spNode" presStyleCnt="0"/>
      <dgm:spPr/>
      <dgm:t>
        <a:bodyPr/>
        <a:lstStyle/>
        <a:p>
          <a:endParaRPr lang="ru-RU"/>
        </a:p>
      </dgm:t>
    </dgm:pt>
    <dgm:pt modelId="{2842C95D-ECDE-4AB5-94A8-EF8FA6710A83}" type="pres">
      <dgm:prSet presAssocID="{395230B6-400E-487F-8AE6-DD3ED4C74D5F}" presName="sibTrans" presStyleLbl="sibTrans1D1" presStyleIdx="5" presStyleCnt="8"/>
      <dgm:spPr/>
      <dgm:t>
        <a:bodyPr/>
        <a:lstStyle/>
        <a:p>
          <a:endParaRPr lang="ru-RU"/>
        </a:p>
      </dgm:t>
    </dgm:pt>
    <dgm:pt modelId="{3799DA60-A078-478B-8179-2E026A24E24D}" type="pres">
      <dgm:prSet presAssocID="{8BACFC99-3FF8-4C14-AAE1-6C6E7713E096}" presName="node" presStyleLbl="node1" presStyleIdx="6" presStyleCnt="8" custScaleX="168999" custScaleY="241859" custRadScaleRad="95734" custRadScaleInc="-14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4C86D-A320-4F68-A772-2EB8406AF0A2}" type="pres">
      <dgm:prSet presAssocID="{8BACFC99-3FF8-4C14-AAE1-6C6E7713E096}" presName="spNode" presStyleCnt="0"/>
      <dgm:spPr/>
      <dgm:t>
        <a:bodyPr/>
        <a:lstStyle/>
        <a:p>
          <a:endParaRPr lang="ru-RU"/>
        </a:p>
      </dgm:t>
    </dgm:pt>
    <dgm:pt modelId="{5FD8C923-634A-4865-AC8D-670B45DEBC50}" type="pres">
      <dgm:prSet presAssocID="{E6ED0F00-8FED-4617-BF64-1A013BD920C9}" presName="sibTrans" presStyleLbl="sibTrans1D1" presStyleIdx="6" presStyleCnt="8"/>
      <dgm:spPr/>
      <dgm:t>
        <a:bodyPr/>
        <a:lstStyle/>
        <a:p>
          <a:endParaRPr lang="ru-RU"/>
        </a:p>
      </dgm:t>
    </dgm:pt>
    <dgm:pt modelId="{7D3BB59D-FE9B-4382-A839-60215535FD81}" type="pres">
      <dgm:prSet presAssocID="{D9B3B3E1-D077-4C3B-8F23-9EBA99A5D05F}" presName="node" presStyleLbl="node1" presStyleIdx="7" presStyleCnt="8" custScaleX="168999" custScaleY="241859" custRadScaleRad="99956" custRadScaleInc="-43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7EF7C-4B44-4514-A3A1-28708190E0B1}" type="pres">
      <dgm:prSet presAssocID="{D9B3B3E1-D077-4C3B-8F23-9EBA99A5D05F}" presName="spNode" presStyleCnt="0"/>
      <dgm:spPr/>
      <dgm:t>
        <a:bodyPr/>
        <a:lstStyle/>
        <a:p>
          <a:endParaRPr lang="ru-RU"/>
        </a:p>
      </dgm:t>
    </dgm:pt>
    <dgm:pt modelId="{1B0C1C33-7195-4F83-9D63-3B6EEB9BE448}" type="pres">
      <dgm:prSet presAssocID="{F563A44D-40A2-4B17-94BA-0F1644CBC9E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60CE3282-86F5-4786-A1B1-664E1E8A8D27}" srcId="{BF3CE1F4-A42C-4BDB-B5A2-EE8A5708BF40}" destId="{15F07381-E0DC-41D5-A795-66AF4E43610E}" srcOrd="4" destOrd="0" parTransId="{57A3F6C6-9389-4E38-8208-BF49B99710B3}" sibTransId="{A09A4B40-F875-4E1E-99C7-FE25DB8E8044}"/>
    <dgm:cxn modelId="{3B10D785-3E20-46B4-8094-D1F95DC54F32}" type="presOf" srcId="{395230B6-400E-487F-8AE6-DD3ED4C74D5F}" destId="{2842C95D-ECDE-4AB5-94A8-EF8FA6710A83}" srcOrd="0" destOrd="0" presId="urn:microsoft.com/office/officeart/2005/8/layout/cycle6"/>
    <dgm:cxn modelId="{5392BB81-6A0F-41AB-8B2A-9EA36EEE4CA5}" srcId="{BF3CE1F4-A42C-4BDB-B5A2-EE8A5708BF40}" destId="{F0A02C37-C84C-4C71-ABDA-C06C8C8A92BC}" srcOrd="0" destOrd="0" parTransId="{058A7725-1414-4274-85FD-4E9767F4830C}" sibTransId="{30C69618-8C47-46B5-80E7-6C7D32E6B103}"/>
    <dgm:cxn modelId="{4D188557-70CB-4643-9C18-59838A40A9DD}" type="presOf" srcId="{6A57A48D-9C84-42BA-875B-247C8EC855BB}" destId="{F4AA89FF-98E6-4147-BF03-044A764D1765}" srcOrd="0" destOrd="0" presId="urn:microsoft.com/office/officeart/2005/8/layout/cycle6"/>
    <dgm:cxn modelId="{8617A696-4396-4898-B885-1A198B1747DA}" type="presOf" srcId="{F563A44D-40A2-4B17-94BA-0F1644CBC9E2}" destId="{1B0C1C33-7195-4F83-9D63-3B6EEB9BE448}" srcOrd="0" destOrd="0" presId="urn:microsoft.com/office/officeart/2005/8/layout/cycle6"/>
    <dgm:cxn modelId="{9C91A932-791D-482C-9B51-795C4AC9255E}" srcId="{BF3CE1F4-A42C-4BDB-B5A2-EE8A5708BF40}" destId="{2B2FA20F-9297-4199-B5EA-13153219BDD2}" srcOrd="2" destOrd="0" parTransId="{3281D0B2-78C6-4DBF-A4F6-1823FB56894E}" sibTransId="{A38BA434-9071-48F4-956A-376EE1E979A7}"/>
    <dgm:cxn modelId="{D51AD4FE-87C4-46A7-A850-B1F425FCE067}" type="presOf" srcId="{2B2FA20F-9297-4199-B5EA-13153219BDD2}" destId="{025ED023-6DE6-4389-BD4E-3F94181FE4B3}" srcOrd="0" destOrd="0" presId="urn:microsoft.com/office/officeart/2005/8/layout/cycle6"/>
    <dgm:cxn modelId="{854E8D2B-8754-448C-9878-2392C8A752CC}" type="presOf" srcId="{8BACFC99-3FF8-4C14-AAE1-6C6E7713E096}" destId="{3799DA60-A078-478B-8179-2E026A24E24D}" srcOrd="0" destOrd="0" presId="urn:microsoft.com/office/officeart/2005/8/layout/cycle6"/>
    <dgm:cxn modelId="{827BABB1-A6EC-4618-9127-7909EF23CE69}" srcId="{BF3CE1F4-A42C-4BDB-B5A2-EE8A5708BF40}" destId="{8BACFC99-3FF8-4C14-AAE1-6C6E7713E096}" srcOrd="6" destOrd="0" parTransId="{D950B882-A6E7-4117-925C-051C4AAF790E}" sibTransId="{E6ED0F00-8FED-4617-BF64-1A013BD920C9}"/>
    <dgm:cxn modelId="{5D8929F2-D11A-4CBA-A5FB-E219354138A9}" type="presOf" srcId="{D9B3B3E1-D077-4C3B-8F23-9EBA99A5D05F}" destId="{7D3BB59D-FE9B-4382-A839-60215535FD81}" srcOrd="0" destOrd="0" presId="urn:microsoft.com/office/officeart/2005/8/layout/cycle6"/>
    <dgm:cxn modelId="{0B5447C8-FA33-445E-8FE6-C712EE11AFFC}" type="presOf" srcId="{33E98268-AE54-40E4-A731-A66F4C83E43C}" destId="{FE0CAC93-47EE-48A0-AE44-6777D6AB911C}" srcOrd="0" destOrd="0" presId="urn:microsoft.com/office/officeart/2005/8/layout/cycle6"/>
    <dgm:cxn modelId="{D94D4578-0950-4CF1-AAC1-73413B3CBD0C}" type="presOf" srcId="{BF3CE1F4-A42C-4BDB-B5A2-EE8A5708BF40}" destId="{103F83ED-EFDE-447D-AD95-0DCDD86361CE}" srcOrd="0" destOrd="0" presId="urn:microsoft.com/office/officeart/2005/8/layout/cycle6"/>
    <dgm:cxn modelId="{04CDC23F-B29D-4AB8-985B-F62ABDCC7A37}" type="presOf" srcId="{A38BA434-9071-48F4-956A-376EE1E979A7}" destId="{4C7C2E5C-DC22-4101-9830-F1603A71893B}" srcOrd="0" destOrd="0" presId="urn:microsoft.com/office/officeart/2005/8/layout/cycle6"/>
    <dgm:cxn modelId="{6760E1ED-A179-46D2-ADE8-5A0D80A51EB1}" type="presOf" srcId="{F0A02C37-C84C-4C71-ABDA-C06C8C8A92BC}" destId="{E86C8089-1307-422A-B895-E8178A430B22}" srcOrd="0" destOrd="0" presId="urn:microsoft.com/office/officeart/2005/8/layout/cycle6"/>
    <dgm:cxn modelId="{EB9F3059-CB9A-431C-AFBD-8645C3A3D350}" type="presOf" srcId="{79D3651D-3190-4231-B595-59285E47E73F}" destId="{F63878BA-47F9-4A6F-BB24-EEC2D43CA72D}" srcOrd="0" destOrd="0" presId="urn:microsoft.com/office/officeart/2005/8/layout/cycle6"/>
    <dgm:cxn modelId="{50301394-3048-4583-A68F-4102B119BD7B}" srcId="{BF3CE1F4-A42C-4BDB-B5A2-EE8A5708BF40}" destId="{CF0A4C1B-16EA-41E3-8D10-9B1D41C4E004}" srcOrd="3" destOrd="0" parTransId="{3D13A8F7-D77D-404D-88C7-C693DE4C7F15}" sibTransId="{33E98268-AE54-40E4-A731-A66F4C83E43C}"/>
    <dgm:cxn modelId="{4A0F4D90-2834-498E-9474-72043E9F2127}" type="presOf" srcId="{E6ED0F00-8FED-4617-BF64-1A013BD920C9}" destId="{5FD8C923-634A-4865-AC8D-670B45DEBC50}" srcOrd="0" destOrd="0" presId="urn:microsoft.com/office/officeart/2005/8/layout/cycle6"/>
    <dgm:cxn modelId="{7D51FA37-6EF4-447A-9486-CE0E76AB2694}" type="presOf" srcId="{30C69618-8C47-46B5-80E7-6C7D32E6B103}" destId="{1DFBC488-27A1-4562-9206-18F145E11C1C}" srcOrd="0" destOrd="0" presId="urn:microsoft.com/office/officeart/2005/8/layout/cycle6"/>
    <dgm:cxn modelId="{6E865A1A-1217-47F8-B063-FA46F9E9316D}" srcId="{BF3CE1F4-A42C-4BDB-B5A2-EE8A5708BF40}" destId="{D9B3B3E1-D077-4C3B-8F23-9EBA99A5D05F}" srcOrd="7" destOrd="0" parTransId="{E2FBF355-5E5E-41CF-B4A3-84B4B6DC2C99}" sibTransId="{F563A44D-40A2-4B17-94BA-0F1644CBC9E2}"/>
    <dgm:cxn modelId="{A699F736-57DA-4CCD-BD22-0222D77A49BC}" type="presOf" srcId="{2A15DABD-7DC8-42D9-B3F8-E2F78FB1BBE4}" destId="{EE3BC13C-4FEE-43BE-8704-60B58B15DC45}" srcOrd="0" destOrd="0" presId="urn:microsoft.com/office/officeart/2005/8/layout/cycle6"/>
    <dgm:cxn modelId="{BA350B4E-4905-401B-97CF-4DC3AA6D2BB7}" srcId="{BF3CE1F4-A42C-4BDB-B5A2-EE8A5708BF40}" destId="{6A57A48D-9C84-42BA-875B-247C8EC855BB}" srcOrd="1" destOrd="0" parTransId="{CB2BD2D2-A1DB-41FE-9899-B3D9FF413870}" sibTransId="{79D3651D-3190-4231-B595-59285E47E73F}"/>
    <dgm:cxn modelId="{13B2A9AF-D0DF-4CA3-8CB4-BDBD3B2CA54D}" type="presOf" srcId="{A09A4B40-F875-4E1E-99C7-FE25DB8E8044}" destId="{14DAEB5B-AF54-47DE-8FBB-21473F1F6E24}" srcOrd="0" destOrd="0" presId="urn:microsoft.com/office/officeart/2005/8/layout/cycle6"/>
    <dgm:cxn modelId="{ABC9CC86-ADFD-4B22-ACD8-127979A8440A}" type="presOf" srcId="{CF0A4C1B-16EA-41E3-8D10-9B1D41C4E004}" destId="{0002EEFF-BE11-46BB-9CAB-12DCA5DB1210}" srcOrd="0" destOrd="0" presId="urn:microsoft.com/office/officeart/2005/8/layout/cycle6"/>
    <dgm:cxn modelId="{9914D572-5417-4C14-81B4-DCB065F04713}" type="presOf" srcId="{15F07381-E0DC-41D5-A795-66AF4E43610E}" destId="{01AFCE1C-C48F-4835-9E5C-B530F9132F1B}" srcOrd="0" destOrd="0" presId="urn:microsoft.com/office/officeart/2005/8/layout/cycle6"/>
    <dgm:cxn modelId="{F72534AB-FE7B-47B8-9583-03C1E2FCB368}" srcId="{BF3CE1F4-A42C-4BDB-B5A2-EE8A5708BF40}" destId="{2A15DABD-7DC8-42D9-B3F8-E2F78FB1BBE4}" srcOrd="5" destOrd="0" parTransId="{A2B4FC7F-E68E-4766-A5C9-9959E1EEC54B}" sibTransId="{395230B6-400E-487F-8AE6-DD3ED4C74D5F}"/>
    <dgm:cxn modelId="{7ED06A9C-98F0-498B-8876-872303FAA5B7}" type="presParOf" srcId="{103F83ED-EFDE-447D-AD95-0DCDD86361CE}" destId="{E86C8089-1307-422A-B895-E8178A430B22}" srcOrd="0" destOrd="0" presId="urn:microsoft.com/office/officeart/2005/8/layout/cycle6"/>
    <dgm:cxn modelId="{2A72C211-21C9-476F-9E92-13BFA6A105FA}" type="presParOf" srcId="{103F83ED-EFDE-447D-AD95-0DCDD86361CE}" destId="{5BC69F71-4D0E-4495-94DA-59A974C4BCAC}" srcOrd="1" destOrd="0" presId="urn:microsoft.com/office/officeart/2005/8/layout/cycle6"/>
    <dgm:cxn modelId="{1EF6758F-974A-42EB-9D0E-034A9932D61C}" type="presParOf" srcId="{103F83ED-EFDE-447D-AD95-0DCDD86361CE}" destId="{1DFBC488-27A1-4562-9206-18F145E11C1C}" srcOrd="2" destOrd="0" presId="urn:microsoft.com/office/officeart/2005/8/layout/cycle6"/>
    <dgm:cxn modelId="{146017FC-1B03-48D1-AC4E-7DA3527C8B8D}" type="presParOf" srcId="{103F83ED-EFDE-447D-AD95-0DCDD86361CE}" destId="{F4AA89FF-98E6-4147-BF03-044A764D1765}" srcOrd="3" destOrd="0" presId="urn:microsoft.com/office/officeart/2005/8/layout/cycle6"/>
    <dgm:cxn modelId="{BE6D2FC1-E206-405A-BFEC-B800416FD535}" type="presParOf" srcId="{103F83ED-EFDE-447D-AD95-0DCDD86361CE}" destId="{44F25E34-F665-4774-B382-9E73DF29904B}" srcOrd="4" destOrd="0" presId="urn:microsoft.com/office/officeart/2005/8/layout/cycle6"/>
    <dgm:cxn modelId="{5F1A02C6-3848-4B0A-9352-C270B712260F}" type="presParOf" srcId="{103F83ED-EFDE-447D-AD95-0DCDD86361CE}" destId="{F63878BA-47F9-4A6F-BB24-EEC2D43CA72D}" srcOrd="5" destOrd="0" presId="urn:microsoft.com/office/officeart/2005/8/layout/cycle6"/>
    <dgm:cxn modelId="{A51BFA0F-1A9C-44E9-90B5-4EBB0C37C5DA}" type="presParOf" srcId="{103F83ED-EFDE-447D-AD95-0DCDD86361CE}" destId="{025ED023-6DE6-4389-BD4E-3F94181FE4B3}" srcOrd="6" destOrd="0" presId="urn:microsoft.com/office/officeart/2005/8/layout/cycle6"/>
    <dgm:cxn modelId="{8AD66DF6-A355-428D-97B5-F4B97775D14B}" type="presParOf" srcId="{103F83ED-EFDE-447D-AD95-0DCDD86361CE}" destId="{7566421E-3C1B-45C9-9637-9329BF7CC708}" srcOrd="7" destOrd="0" presId="urn:microsoft.com/office/officeart/2005/8/layout/cycle6"/>
    <dgm:cxn modelId="{153B0B4F-8505-443A-8A95-D7BCCFA231C5}" type="presParOf" srcId="{103F83ED-EFDE-447D-AD95-0DCDD86361CE}" destId="{4C7C2E5C-DC22-4101-9830-F1603A71893B}" srcOrd="8" destOrd="0" presId="urn:microsoft.com/office/officeart/2005/8/layout/cycle6"/>
    <dgm:cxn modelId="{CC2FBF97-C2B2-4229-92F6-CD9A36C40958}" type="presParOf" srcId="{103F83ED-EFDE-447D-AD95-0DCDD86361CE}" destId="{0002EEFF-BE11-46BB-9CAB-12DCA5DB1210}" srcOrd="9" destOrd="0" presId="urn:microsoft.com/office/officeart/2005/8/layout/cycle6"/>
    <dgm:cxn modelId="{CDA29735-2250-4066-B53A-8346E16DA4A8}" type="presParOf" srcId="{103F83ED-EFDE-447D-AD95-0DCDD86361CE}" destId="{5DC2BB67-E2B4-437D-8F47-EDFCCA73076E}" srcOrd="10" destOrd="0" presId="urn:microsoft.com/office/officeart/2005/8/layout/cycle6"/>
    <dgm:cxn modelId="{9E450563-69B9-4A23-9FB6-1766166B346B}" type="presParOf" srcId="{103F83ED-EFDE-447D-AD95-0DCDD86361CE}" destId="{FE0CAC93-47EE-48A0-AE44-6777D6AB911C}" srcOrd="11" destOrd="0" presId="urn:microsoft.com/office/officeart/2005/8/layout/cycle6"/>
    <dgm:cxn modelId="{AF53BAAB-FADA-46F7-BD21-A8BCFE23180A}" type="presParOf" srcId="{103F83ED-EFDE-447D-AD95-0DCDD86361CE}" destId="{01AFCE1C-C48F-4835-9E5C-B530F9132F1B}" srcOrd="12" destOrd="0" presId="urn:microsoft.com/office/officeart/2005/8/layout/cycle6"/>
    <dgm:cxn modelId="{61FB8DE5-56FC-4D30-9ED5-4AAB1D3FC192}" type="presParOf" srcId="{103F83ED-EFDE-447D-AD95-0DCDD86361CE}" destId="{1DF64FBD-CCDE-4911-8621-105250045489}" srcOrd="13" destOrd="0" presId="urn:microsoft.com/office/officeart/2005/8/layout/cycle6"/>
    <dgm:cxn modelId="{C497EC2C-FAE8-4222-91AC-56ACB2281B24}" type="presParOf" srcId="{103F83ED-EFDE-447D-AD95-0DCDD86361CE}" destId="{14DAEB5B-AF54-47DE-8FBB-21473F1F6E24}" srcOrd="14" destOrd="0" presId="urn:microsoft.com/office/officeart/2005/8/layout/cycle6"/>
    <dgm:cxn modelId="{C3F3DDF7-90C2-4572-B5F9-CF24FB5ED9BB}" type="presParOf" srcId="{103F83ED-EFDE-447D-AD95-0DCDD86361CE}" destId="{EE3BC13C-4FEE-43BE-8704-60B58B15DC45}" srcOrd="15" destOrd="0" presId="urn:microsoft.com/office/officeart/2005/8/layout/cycle6"/>
    <dgm:cxn modelId="{EFC41349-4045-4811-AD55-CA810F87A4AB}" type="presParOf" srcId="{103F83ED-EFDE-447D-AD95-0DCDD86361CE}" destId="{3A063127-F876-43CD-B647-59CC079CF925}" srcOrd="16" destOrd="0" presId="urn:microsoft.com/office/officeart/2005/8/layout/cycle6"/>
    <dgm:cxn modelId="{A7D3A3F1-6F38-41E3-8C23-DF91505CB41C}" type="presParOf" srcId="{103F83ED-EFDE-447D-AD95-0DCDD86361CE}" destId="{2842C95D-ECDE-4AB5-94A8-EF8FA6710A83}" srcOrd="17" destOrd="0" presId="urn:microsoft.com/office/officeart/2005/8/layout/cycle6"/>
    <dgm:cxn modelId="{7276A595-2BB3-40F4-BCBE-B8A2AE1B68C0}" type="presParOf" srcId="{103F83ED-EFDE-447D-AD95-0DCDD86361CE}" destId="{3799DA60-A078-478B-8179-2E026A24E24D}" srcOrd="18" destOrd="0" presId="urn:microsoft.com/office/officeart/2005/8/layout/cycle6"/>
    <dgm:cxn modelId="{BF6D664C-1C19-426C-ACC9-9CA5F509D815}" type="presParOf" srcId="{103F83ED-EFDE-447D-AD95-0DCDD86361CE}" destId="{A4E4C86D-A320-4F68-A772-2EB8406AF0A2}" srcOrd="19" destOrd="0" presId="urn:microsoft.com/office/officeart/2005/8/layout/cycle6"/>
    <dgm:cxn modelId="{53BF1AD8-A2BB-4101-A5B6-F1230D5B1F42}" type="presParOf" srcId="{103F83ED-EFDE-447D-AD95-0DCDD86361CE}" destId="{5FD8C923-634A-4865-AC8D-670B45DEBC50}" srcOrd="20" destOrd="0" presId="urn:microsoft.com/office/officeart/2005/8/layout/cycle6"/>
    <dgm:cxn modelId="{CEE4A8FF-D56A-499F-9CED-9B89D2CC9333}" type="presParOf" srcId="{103F83ED-EFDE-447D-AD95-0DCDD86361CE}" destId="{7D3BB59D-FE9B-4382-A839-60215535FD81}" srcOrd="21" destOrd="0" presId="urn:microsoft.com/office/officeart/2005/8/layout/cycle6"/>
    <dgm:cxn modelId="{B8EDECA6-87D0-4363-83AC-6CE0ECE9FEE2}" type="presParOf" srcId="{103F83ED-EFDE-447D-AD95-0DCDD86361CE}" destId="{8D47EF7C-4B44-4514-A3A1-28708190E0B1}" srcOrd="22" destOrd="0" presId="urn:microsoft.com/office/officeart/2005/8/layout/cycle6"/>
    <dgm:cxn modelId="{97C194E9-F756-4936-9631-E66281E52923}" type="presParOf" srcId="{103F83ED-EFDE-447D-AD95-0DCDD86361CE}" destId="{1B0C1C33-7195-4F83-9D63-3B6EEB9BE448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5EDAB2-4C19-44FE-9D8E-F5C8176EBCF3}" type="doc">
      <dgm:prSet loTypeId="urn:microsoft.com/office/officeart/2005/8/layout/vList5" loCatId="list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87547621-BD2E-41D7-9D6A-0FE907025342}">
      <dgm:prSet phldrT="[Текст]" custT="1"/>
      <dgm:spPr/>
      <dgm:t>
        <a:bodyPr/>
        <a:lstStyle/>
        <a:p>
          <a:r>
            <a:rPr lang="ru-RU" sz="2000" dirty="0" smtClean="0"/>
            <a:t>Налоговые доходы</a:t>
          </a:r>
          <a:endParaRPr lang="ru-RU" sz="2000" dirty="0"/>
        </a:p>
      </dgm:t>
    </dgm:pt>
    <dgm:pt modelId="{36DB1BD2-C52D-4327-A550-C7D386F9C0A0}" type="parTrans" cxnId="{F35EC59C-0D98-4101-9465-DB573E6AB928}">
      <dgm:prSet/>
      <dgm:spPr/>
      <dgm:t>
        <a:bodyPr/>
        <a:lstStyle/>
        <a:p>
          <a:endParaRPr lang="ru-RU"/>
        </a:p>
      </dgm:t>
    </dgm:pt>
    <dgm:pt modelId="{0366D389-8354-429B-9B31-9A3A25B78B57}" type="sibTrans" cxnId="{F35EC59C-0D98-4101-9465-DB573E6AB928}">
      <dgm:prSet/>
      <dgm:spPr/>
      <dgm:t>
        <a:bodyPr/>
        <a:lstStyle/>
        <a:p>
          <a:endParaRPr lang="ru-RU"/>
        </a:p>
      </dgm:t>
    </dgm:pt>
    <dgm:pt modelId="{D53348B4-393C-446B-96E1-45AC6D2958C1}">
      <dgm:prSet phldrT="[Текст]"/>
      <dgm:spPr/>
      <dgm:t>
        <a:bodyPr/>
        <a:lstStyle/>
        <a:p>
          <a:r>
            <a:rPr lang="ru-RU" dirty="0" smtClean="0"/>
            <a:t>2024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ru-RU" dirty="0" smtClean="0">
              <a:latin typeface="Times New Roman"/>
              <a:cs typeface="Times New Roman"/>
            </a:rPr>
            <a:t>2 055 563,0</a:t>
          </a:r>
          <a:endParaRPr lang="ru-RU" dirty="0"/>
        </a:p>
      </dgm:t>
    </dgm:pt>
    <dgm:pt modelId="{839F944E-4A2A-418A-9A1A-453F358FB784}" type="parTrans" cxnId="{E93E4ADA-ED0F-45D1-B81F-4ACF6A5C1E03}">
      <dgm:prSet/>
      <dgm:spPr/>
      <dgm:t>
        <a:bodyPr/>
        <a:lstStyle/>
        <a:p>
          <a:endParaRPr lang="ru-RU"/>
        </a:p>
      </dgm:t>
    </dgm:pt>
    <dgm:pt modelId="{89886BB7-6FC3-4977-B8EA-74B4769F6C2E}" type="sibTrans" cxnId="{E93E4ADA-ED0F-45D1-B81F-4ACF6A5C1E03}">
      <dgm:prSet/>
      <dgm:spPr/>
      <dgm:t>
        <a:bodyPr/>
        <a:lstStyle/>
        <a:p>
          <a:endParaRPr lang="ru-RU"/>
        </a:p>
      </dgm:t>
    </dgm:pt>
    <dgm:pt modelId="{A294346D-B50D-47FF-9854-DDD14047F5BD}">
      <dgm:prSet phldrT="[Текст]" custT="1"/>
      <dgm:spPr/>
      <dgm:t>
        <a:bodyPr/>
        <a:lstStyle/>
        <a:p>
          <a:r>
            <a:rPr lang="ru-RU" sz="2000" dirty="0" smtClean="0"/>
            <a:t>Неналоговые доходы</a:t>
          </a:r>
          <a:endParaRPr lang="ru-RU" sz="2000" dirty="0"/>
        </a:p>
      </dgm:t>
    </dgm:pt>
    <dgm:pt modelId="{40EFB033-C4B3-468B-961B-B82A0CAE928C}" type="parTrans" cxnId="{71B09636-D201-4D0A-9C21-0D87A30AC901}">
      <dgm:prSet/>
      <dgm:spPr/>
      <dgm:t>
        <a:bodyPr/>
        <a:lstStyle/>
        <a:p>
          <a:endParaRPr lang="ru-RU"/>
        </a:p>
      </dgm:t>
    </dgm:pt>
    <dgm:pt modelId="{85A0081B-875F-472C-91A6-FE2B3D426DBF}" type="sibTrans" cxnId="{71B09636-D201-4D0A-9C21-0D87A30AC901}">
      <dgm:prSet/>
      <dgm:spPr/>
      <dgm:t>
        <a:bodyPr/>
        <a:lstStyle/>
        <a:p>
          <a:endParaRPr lang="ru-RU"/>
        </a:p>
      </dgm:t>
    </dgm:pt>
    <dgm:pt modelId="{8102D048-35B8-4E0A-B84D-BC2720B6AA62}">
      <dgm:prSet phldrT="[Текст]"/>
      <dgm:spPr/>
      <dgm:t>
        <a:bodyPr/>
        <a:lstStyle/>
        <a:p>
          <a:r>
            <a:rPr lang="ru-RU" dirty="0" smtClean="0"/>
            <a:t>2024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ru-RU" dirty="0" smtClean="0">
              <a:latin typeface="Times New Roman"/>
              <a:cs typeface="Times New Roman"/>
            </a:rPr>
            <a:t>163 872,3</a:t>
          </a:r>
          <a:endParaRPr lang="ru-RU" dirty="0"/>
        </a:p>
      </dgm:t>
    </dgm:pt>
    <dgm:pt modelId="{A0F21964-BC3A-47AC-BEDC-E0D5B40A9E94}" type="parTrans" cxnId="{0955FE57-6483-4D4C-B8D6-06C5A21B2FDA}">
      <dgm:prSet/>
      <dgm:spPr/>
      <dgm:t>
        <a:bodyPr/>
        <a:lstStyle/>
        <a:p>
          <a:endParaRPr lang="ru-RU"/>
        </a:p>
      </dgm:t>
    </dgm:pt>
    <dgm:pt modelId="{01F2A603-10CF-483E-89C0-1F47DA8BE7BE}" type="sibTrans" cxnId="{0955FE57-6483-4D4C-B8D6-06C5A21B2FDA}">
      <dgm:prSet/>
      <dgm:spPr/>
      <dgm:t>
        <a:bodyPr/>
        <a:lstStyle/>
        <a:p>
          <a:endParaRPr lang="ru-RU"/>
        </a:p>
      </dgm:t>
    </dgm:pt>
    <dgm:pt modelId="{D42A43A4-A94A-4C52-9661-679D0A09029C}">
      <dgm:prSet phldrT="[Текст]"/>
      <dgm:spPr/>
      <dgm:t>
        <a:bodyPr/>
        <a:lstStyle/>
        <a:p>
          <a:r>
            <a:rPr lang="ru-RU" dirty="0" smtClean="0"/>
            <a:t>2025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ru-RU" dirty="0" smtClean="0">
              <a:latin typeface="Times New Roman"/>
              <a:cs typeface="Times New Roman"/>
            </a:rPr>
            <a:t>173 471,9</a:t>
          </a:r>
          <a:endParaRPr lang="ru-RU" dirty="0"/>
        </a:p>
      </dgm:t>
    </dgm:pt>
    <dgm:pt modelId="{64A63229-BDC1-48D3-B637-0F1375848848}" type="parTrans" cxnId="{B107E014-FA1D-471D-A74E-F5AD83A193A9}">
      <dgm:prSet/>
      <dgm:spPr/>
      <dgm:t>
        <a:bodyPr/>
        <a:lstStyle/>
        <a:p>
          <a:endParaRPr lang="ru-RU"/>
        </a:p>
      </dgm:t>
    </dgm:pt>
    <dgm:pt modelId="{86F1F02A-C0F3-4FC8-A233-4FDBA4D3DA20}" type="sibTrans" cxnId="{B107E014-FA1D-471D-A74E-F5AD83A193A9}">
      <dgm:prSet/>
      <dgm:spPr/>
      <dgm:t>
        <a:bodyPr/>
        <a:lstStyle/>
        <a:p>
          <a:endParaRPr lang="ru-RU"/>
        </a:p>
      </dgm:t>
    </dgm:pt>
    <dgm:pt modelId="{F092953E-FB38-4493-ABF4-8F79B2C603C2}">
      <dgm:prSet phldrT="[Текст]" custT="1"/>
      <dgm:spPr/>
      <dgm:t>
        <a:bodyPr/>
        <a:lstStyle/>
        <a:p>
          <a:r>
            <a:rPr lang="ru-RU" sz="2000" dirty="0" smtClean="0"/>
            <a:t>Безвозмездные поступления</a:t>
          </a:r>
          <a:endParaRPr lang="ru-RU" sz="2000" dirty="0"/>
        </a:p>
      </dgm:t>
    </dgm:pt>
    <dgm:pt modelId="{059B556A-F7D3-4E20-80C9-58A1098785D2}" type="parTrans" cxnId="{E8152D97-7100-494D-9F1D-0BF16DD2D17C}">
      <dgm:prSet/>
      <dgm:spPr/>
      <dgm:t>
        <a:bodyPr/>
        <a:lstStyle/>
        <a:p>
          <a:endParaRPr lang="ru-RU"/>
        </a:p>
      </dgm:t>
    </dgm:pt>
    <dgm:pt modelId="{B5D9800E-18EF-43BA-9E52-0A7AC69757FC}" type="sibTrans" cxnId="{E8152D97-7100-494D-9F1D-0BF16DD2D17C}">
      <dgm:prSet/>
      <dgm:spPr/>
      <dgm:t>
        <a:bodyPr/>
        <a:lstStyle/>
        <a:p>
          <a:endParaRPr lang="ru-RU"/>
        </a:p>
      </dgm:t>
    </dgm:pt>
    <dgm:pt modelId="{2C1DD463-C9A4-4EA6-801F-1FB026B276C9}">
      <dgm:prSet phldrT="[Текст]"/>
      <dgm:spPr/>
      <dgm:t>
        <a:bodyPr/>
        <a:lstStyle/>
        <a:p>
          <a:r>
            <a:rPr lang="ru-RU" dirty="0" smtClean="0"/>
            <a:t>2024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ru-RU" dirty="0" smtClean="0">
              <a:latin typeface="Times New Roman"/>
              <a:cs typeface="Times New Roman"/>
            </a:rPr>
            <a:t>2 516 774 ,6</a:t>
          </a:r>
          <a:endParaRPr lang="ru-RU" dirty="0"/>
        </a:p>
      </dgm:t>
    </dgm:pt>
    <dgm:pt modelId="{CB956D9E-AC93-4BFB-ACB4-361FA6D3E157}" type="parTrans" cxnId="{D50D1FD6-7685-4780-B7F2-7CF3B9BEA7FE}">
      <dgm:prSet/>
      <dgm:spPr/>
      <dgm:t>
        <a:bodyPr/>
        <a:lstStyle/>
        <a:p>
          <a:endParaRPr lang="ru-RU"/>
        </a:p>
      </dgm:t>
    </dgm:pt>
    <dgm:pt modelId="{FC5D8FC4-C65D-44C4-95BE-72E69EA144E5}" type="sibTrans" cxnId="{D50D1FD6-7685-4780-B7F2-7CF3B9BEA7FE}">
      <dgm:prSet/>
      <dgm:spPr/>
      <dgm:t>
        <a:bodyPr/>
        <a:lstStyle/>
        <a:p>
          <a:endParaRPr lang="ru-RU"/>
        </a:p>
      </dgm:t>
    </dgm:pt>
    <dgm:pt modelId="{1C2D1424-B795-488B-A40A-C9935FDC37A6}">
      <dgm:prSet phldrT="[Текст]"/>
      <dgm:spPr/>
      <dgm:t>
        <a:bodyPr/>
        <a:lstStyle/>
        <a:p>
          <a:r>
            <a:rPr lang="ru-RU" dirty="0" smtClean="0"/>
            <a:t>2025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ru-RU" dirty="0" smtClean="0">
              <a:latin typeface="Times New Roman"/>
              <a:cs typeface="Times New Roman"/>
            </a:rPr>
            <a:t>2 206 270,9</a:t>
          </a:r>
          <a:endParaRPr lang="ru-RU" dirty="0"/>
        </a:p>
      </dgm:t>
    </dgm:pt>
    <dgm:pt modelId="{E6F02C12-459D-4E17-A68D-C423C0E9E005}" type="parTrans" cxnId="{258AE706-5C61-4D69-B85C-4CF645273257}">
      <dgm:prSet/>
      <dgm:spPr/>
      <dgm:t>
        <a:bodyPr/>
        <a:lstStyle/>
        <a:p>
          <a:endParaRPr lang="ru-RU"/>
        </a:p>
      </dgm:t>
    </dgm:pt>
    <dgm:pt modelId="{27E0276F-CB91-41BE-BF9E-C6EA697036C4}" type="sibTrans" cxnId="{258AE706-5C61-4D69-B85C-4CF645273257}">
      <dgm:prSet/>
      <dgm:spPr/>
      <dgm:t>
        <a:bodyPr/>
        <a:lstStyle/>
        <a:p>
          <a:endParaRPr lang="ru-RU"/>
        </a:p>
      </dgm:t>
    </dgm:pt>
    <dgm:pt modelId="{6F175BE9-8BBC-4C35-AF52-0906B1CEEDA2}">
      <dgm:prSet phldrT="[Текст]"/>
      <dgm:spPr/>
      <dgm:t>
        <a:bodyPr/>
        <a:lstStyle/>
        <a:p>
          <a:r>
            <a:rPr lang="ru-RU" dirty="0" smtClean="0"/>
            <a:t>2025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ru-RU" dirty="0" smtClean="0">
              <a:latin typeface="Times New Roman"/>
              <a:cs typeface="Times New Roman"/>
            </a:rPr>
            <a:t>2 155 348,0</a:t>
          </a:r>
          <a:endParaRPr lang="ru-RU" dirty="0"/>
        </a:p>
      </dgm:t>
    </dgm:pt>
    <dgm:pt modelId="{4465CE09-58F1-4037-BC9B-1E1F4C5CBA87}" type="parTrans" cxnId="{483F0A29-F26A-47AB-964E-891D06B2B6DA}">
      <dgm:prSet/>
      <dgm:spPr/>
      <dgm:t>
        <a:bodyPr/>
        <a:lstStyle/>
        <a:p>
          <a:endParaRPr lang="ru-RU"/>
        </a:p>
      </dgm:t>
    </dgm:pt>
    <dgm:pt modelId="{8EB7B7C5-1BCF-41E5-ADF9-6C403DB11523}" type="sibTrans" cxnId="{483F0A29-F26A-47AB-964E-891D06B2B6DA}">
      <dgm:prSet/>
      <dgm:spPr/>
      <dgm:t>
        <a:bodyPr/>
        <a:lstStyle/>
        <a:p>
          <a:endParaRPr lang="ru-RU"/>
        </a:p>
      </dgm:t>
    </dgm:pt>
    <dgm:pt modelId="{24760E70-7D6A-4CED-A752-15EDE0F07CF3}">
      <dgm:prSet phldrT="[Текст]"/>
      <dgm:spPr/>
      <dgm:t>
        <a:bodyPr/>
        <a:lstStyle/>
        <a:p>
          <a:r>
            <a:rPr lang="ru-RU" dirty="0" smtClean="0"/>
            <a:t>2026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ru-RU" dirty="0" smtClean="0">
              <a:latin typeface="Times New Roman"/>
              <a:cs typeface="Times New Roman"/>
            </a:rPr>
            <a:t>2 259 841,0</a:t>
          </a:r>
          <a:endParaRPr lang="ru-RU" dirty="0"/>
        </a:p>
      </dgm:t>
    </dgm:pt>
    <dgm:pt modelId="{A2CC8497-A218-4C45-BB6F-CDABEB380AD9}" type="parTrans" cxnId="{7EB800A4-3665-4989-B6A1-F54164CE702B}">
      <dgm:prSet/>
      <dgm:spPr/>
      <dgm:t>
        <a:bodyPr/>
        <a:lstStyle/>
        <a:p>
          <a:endParaRPr lang="ru-RU"/>
        </a:p>
      </dgm:t>
    </dgm:pt>
    <dgm:pt modelId="{71D9E17A-B7FE-4F25-BFD2-2EC393288E55}" type="sibTrans" cxnId="{7EB800A4-3665-4989-B6A1-F54164CE702B}">
      <dgm:prSet/>
      <dgm:spPr/>
      <dgm:t>
        <a:bodyPr/>
        <a:lstStyle/>
        <a:p>
          <a:endParaRPr lang="ru-RU"/>
        </a:p>
      </dgm:t>
    </dgm:pt>
    <dgm:pt modelId="{B6BB6208-A25A-4059-A523-21759C54BA7D}">
      <dgm:prSet phldrT="[Текст]"/>
      <dgm:spPr/>
      <dgm:t>
        <a:bodyPr/>
        <a:lstStyle/>
        <a:p>
          <a:r>
            <a:rPr lang="ru-RU" dirty="0" smtClean="0"/>
            <a:t>2026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ru-RU" dirty="0" smtClean="0">
              <a:latin typeface="Times New Roman"/>
              <a:cs typeface="Times New Roman"/>
            </a:rPr>
            <a:t>164 991,6</a:t>
          </a:r>
          <a:endParaRPr lang="ru-RU" dirty="0"/>
        </a:p>
      </dgm:t>
    </dgm:pt>
    <dgm:pt modelId="{0010AE08-9166-40F6-AB25-36BDF4300944}" type="parTrans" cxnId="{A21E945F-6E82-4AFF-89C0-DF9184FBF362}">
      <dgm:prSet/>
      <dgm:spPr/>
      <dgm:t>
        <a:bodyPr/>
        <a:lstStyle/>
        <a:p>
          <a:endParaRPr lang="ru-RU"/>
        </a:p>
      </dgm:t>
    </dgm:pt>
    <dgm:pt modelId="{1697779F-0D27-43AB-ACB1-1953631237EB}" type="sibTrans" cxnId="{A21E945F-6E82-4AFF-89C0-DF9184FBF362}">
      <dgm:prSet/>
      <dgm:spPr/>
      <dgm:t>
        <a:bodyPr/>
        <a:lstStyle/>
        <a:p>
          <a:endParaRPr lang="ru-RU"/>
        </a:p>
      </dgm:t>
    </dgm:pt>
    <dgm:pt modelId="{E55DD778-D66E-433E-AEF8-4075B11B3121}">
      <dgm:prSet phldrT="[Текст]"/>
      <dgm:spPr/>
      <dgm:t>
        <a:bodyPr/>
        <a:lstStyle/>
        <a:p>
          <a:r>
            <a:rPr lang="ru-RU" dirty="0" smtClean="0"/>
            <a:t>2026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ru-RU" dirty="0" smtClean="0">
              <a:latin typeface="Times New Roman"/>
              <a:cs typeface="Times New Roman"/>
            </a:rPr>
            <a:t>2 285 358,7</a:t>
          </a:r>
          <a:endParaRPr lang="ru-RU" dirty="0"/>
        </a:p>
      </dgm:t>
    </dgm:pt>
    <dgm:pt modelId="{16877393-7455-46EB-B411-F3B32972E7BF}" type="parTrans" cxnId="{4E387125-3070-4E8D-9CCA-D6CAAA0FF4AC}">
      <dgm:prSet/>
      <dgm:spPr/>
      <dgm:t>
        <a:bodyPr/>
        <a:lstStyle/>
        <a:p>
          <a:endParaRPr lang="ru-RU"/>
        </a:p>
      </dgm:t>
    </dgm:pt>
    <dgm:pt modelId="{25C53284-447B-4B25-89DD-5AB3E13B7B68}" type="sibTrans" cxnId="{4E387125-3070-4E8D-9CCA-D6CAAA0FF4AC}">
      <dgm:prSet/>
      <dgm:spPr/>
      <dgm:t>
        <a:bodyPr/>
        <a:lstStyle/>
        <a:p>
          <a:endParaRPr lang="ru-RU"/>
        </a:p>
      </dgm:t>
    </dgm:pt>
    <dgm:pt modelId="{C021D58C-7B78-438D-8468-48148493C4F6}" type="pres">
      <dgm:prSet presAssocID="{855EDAB2-4C19-44FE-9D8E-F5C8176EBC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5A8A7E-FFD9-4022-8814-65E011380AD0}" type="pres">
      <dgm:prSet presAssocID="{87547621-BD2E-41D7-9D6A-0FE907025342}" presName="linNode" presStyleCnt="0"/>
      <dgm:spPr/>
      <dgm:t>
        <a:bodyPr/>
        <a:lstStyle/>
        <a:p>
          <a:endParaRPr lang="ru-RU"/>
        </a:p>
      </dgm:t>
    </dgm:pt>
    <dgm:pt modelId="{FD9C3BCC-9676-42A1-843C-8C31D5CC5296}" type="pres">
      <dgm:prSet presAssocID="{87547621-BD2E-41D7-9D6A-0FE90702534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8C894-4354-455C-8FE1-059AAEDADC45}" type="pres">
      <dgm:prSet presAssocID="{87547621-BD2E-41D7-9D6A-0FE90702534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A13ED-172A-440E-8CB8-25523BBD9A61}" type="pres">
      <dgm:prSet presAssocID="{0366D389-8354-429B-9B31-9A3A25B78B57}" presName="sp" presStyleCnt="0"/>
      <dgm:spPr/>
      <dgm:t>
        <a:bodyPr/>
        <a:lstStyle/>
        <a:p>
          <a:endParaRPr lang="ru-RU"/>
        </a:p>
      </dgm:t>
    </dgm:pt>
    <dgm:pt modelId="{99A5735B-DD8C-4E24-8DBF-F4DBC7BC132A}" type="pres">
      <dgm:prSet presAssocID="{A294346D-B50D-47FF-9854-DDD14047F5BD}" presName="linNode" presStyleCnt="0"/>
      <dgm:spPr/>
      <dgm:t>
        <a:bodyPr/>
        <a:lstStyle/>
        <a:p>
          <a:endParaRPr lang="ru-RU"/>
        </a:p>
      </dgm:t>
    </dgm:pt>
    <dgm:pt modelId="{2BA83842-209C-4B92-8907-3052DCEEEAB6}" type="pres">
      <dgm:prSet presAssocID="{A294346D-B50D-47FF-9854-DDD14047F5B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EE2DE-71BC-4BAA-969C-E9BFC9428D48}" type="pres">
      <dgm:prSet presAssocID="{A294346D-B50D-47FF-9854-DDD14047F5B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2E81A-1D0C-4E6C-9DF8-CB3F359FF5CE}" type="pres">
      <dgm:prSet presAssocID="{85A0081B-875F-472C-91A6-FE2B3D426DBF}" presName="sp" presStyleCnt="0"/>
      <dgm:spPr/>
      <dgm:t>
        <a:bodyPr/>
        <a:lstStyle/>
        <a:p>
          <a:endParaRPr lang="ru-RU"/>
        </a:p>
      </dgm:t>
    </dgm:pt>
    <dgm:pt modelId="{3A076D45-A98A-47B2-B1CC-6F9385DA72A9}" type="pres">
      <dgm:prSet presAssocID="{F092953E-FB38-4493-ABF4-8F79B2C603C2}" presName="linNode" presStyleCnt="0"/>
      <dgm:spPr/>
      <dgm:t>
        <a:bodyPr/>
        <a:lstStyle/>
        <a:p>
          <a:endParaRPr lang="ru-RU"/>
        </a:p>
      </dgm:t>
    </dgm:pt>
    <dgm:pt modelId="{9E33AF18-03AF-4CB9-A387-13274A5F3BC2}" type="pres">
      <dgm:prSet presAssocID="{F092953E-FB38-4493-ABF4-8F79B2C603C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4988B-DA45-4B80-B353-D24DF30F4D12}" type="pres">
      <dgm:prSet presAssocID="{F092953E-FB38-4493-ABF4-8F79B2C603C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5EC59C-0D98-4101-9465-DB573E6AB928}" srcId="{855EDAB2-4C19-44FE-9D8E-F5C8176EBCF3}" destId="{87547621-BD2E-41D7-9D6A-0FE907025342}" srcOrd="0" destOrd="0" parTransId="{36DB1BD2-C52D-4327-A550-C7D386F9C0A0}" sibTransId="{0366D389-8354-429B-9B31-9A3A25B78B57}"/>
    <dgm:cxn modelId="{4B8B0388-B5A7-4693-AA08-CD42DB02A953}" type="presOf" srcId="{1C2D1424-B795-488B-A40A-C9935FDC37A6}" destId="{C224988B-DA45-4B80-B353-D24DF30F4D12}" srcOrd="0" destOrd="1" presId="urn:microsoft.com/office/officeart/2005/8/layout/vList5"/>
    <dgm:cxn modelId="{E93E4ADA-ED0F-45D1-B81F-4ACF6A5C1E03}" srcId="{87547621-BD2E-41D7-9D6A-0FE907025342}" destId="{D53348B4-393C-446B-96E1-45AC6D2958C1}" srcOrd="0" destOrd="0" parTransId="{839F944E-4A2A-418A-9A1A-453F358FB784}" sibTransId="{89886BB7-6FC3-4977-B8EA-74B4769F6C2E}"/>
    <dgm:cxn modelId="{D50D1FD6-7685-4780-B7F2-7CF3B9BEA7FE}" srcId="{F092953E-FB38-4493-ABF4-8F79B2C603C2}" destId="{2C1DD463-C9A4-4EA6-801F-1FB026B276C9}" srcOrd="0" destOrd="0" parTransId="{CB956D9E-AC93-4BFB-ACB4-361FA6D3E157}" sibTransId="{FC5D8FC4-C65D-44C4-95BE-72E69EA144E5}"/>
    <dgm:cxn modelId="{21CE27D6-9DF9-4590-94C9-643FCD4C3921}" type="presOf" srcId="{855EDAB2-4C19-44FE-9D8E-F5C8176EBCF3}" destId="{C021D58C-7B78-438D-8468-48148493C4F6}" srcOrd="0" destOrd="0" presId="urn:microsoft.com/office/officeart/2005/8/layout/vList5"/>
    <dgm:cxn modelId="{E8152D97-7100-494D-9F1D-0BF16DD2D17C}" srcId="{855EDAB2-4C19-44FE-9D8E-F5C8176EBCF3}" destId="{F092953E-FB38-4493-ABF4-8F79B2C603C2}" srcOrd="2" destOrd="0" parTransId="{059B556A-F7D3-4E20-80C9-58A1098785D2}" sibTransId="{B5D9800E-18EF-43BA-9E52-0A7AC69757FC}"/>
    <dgm:cxn modelId="{0FC64D61-20DF-4705-A6ED-5D373C81E18B}" type="presOf" srcId="{F092953E-FB38-4493-ABF4-8F79B2C603C2}" destId="{9E33AF18-03AF-4CB9-A387-13274A5F3BC2}" srcOrd="0" destOrd="0" presId="urn:microsoft.com/office/officeart/2005/8/layout/vList5"/>
    <dgm:cxn modelId="{4E387125-3070-4E8D-9CCA-D6CAAA0FF4AC}" srcId="{F092953E-FB38-4493-ABF4-8F79B2C603C2}" destId="{E55DD778-D66E-433E-AEF8-4075B11B3121}" srcOrd="2" destOrd="0" parTransId="{16877393-7455-46EB-B411-F3B32972E7BF}" sibTransId="{25C53284-447B-4B25-89DD-5AB3E13B7B68}"/>
    <dgm:cxn modelId="{F2E1E4D8-6118-4859-A9B5-37C9C2B83A88}" type="presOf" srcId="{D53348B4-393C-446B-96E1-45AC6D2958C1}" destId="{10E8C894-4354-455C-8FE1-059AAEDADC45}" srcOrd="0" destOrd="0" presId="urn:microsoft.com/office/officeart/2005/8/layout/vList5"/>
    <dgm:cxn modelId="{258AE706-5C61-4D69-B85C-4CF645273257}" srcId="{F092953E-FB38-4493-ABF4-8F79B2C603C2}" destId="{1C2D1424-B795-488B-A40A-C9935FDC37A6}" srcOrd="1" destOrd="0" parTransId="{E6F02C12-459D-4E17-A68D-C423C0E9E005}" sibTransId="{27E0276F-CB91-41BE-BF9E-C6EA697036C4}"/>
    <dgm:cxn modelId="{0955FE57-6483-4D4C-B8D6-06C5A21B2FDA}" srcId="{A294346D-B50D-47FF-9854-DDD14047F5BD}" destId="{8102D048-35B8-4E0A-B84D-BC2720B6AA62}" srcOrd="0" destOrd="0" parTransId="{A0F21964-BC3A-47AC-BEDC-E0D5B40A9E94}" sibTransId="{01F2A603-10CF-483E-89C0-1F47DA8BE7BE}"/>
    <dgm:cxn modelId="{F0C2D554-1C1B-4DA9-9348-9E9445C95A32}" type="presOf" srcId="{8102D048-35B8-4E0A-B84D-BC2720B6AA62}" destId="{D40EE2DE-71BC-4BAA-969C-E9BFC9428D48}" srcOrd="0" destOrd="0" presId="urn:microsoft.com/office/officeart/2005/8/layout/vList5"/>
    <dgm:cxn modelId="{37B911E3-33F3-4D1E-BA43-37F66137A777}" type="presOf" srcId="{E55DD778-D66E-433E-AEF8-4075B11B3121}" destId="{C224988B-DA45-4B80-B353-D24DF30F4D12}" srcOrd="0" destOrd="2" presId="urn:microsoft.com/office/officeart/2005/8/layout/vList5"/>
    <dgm:cxn modelId="{7EB800A4-3665-4989-B6A1-F54164CE702B}" srcId="{87547621-BD2E-41D7-9D6A-0FE907025342}" destId="{24760E70-7D6A-4CED-A752-15EDE0F07CF3}" srcOrd="2" destOrd="0" parTransId="{A2CC8497-A218-4C45-BB6F-CDABEB380AD9}" sibTransId="{71D9E17A-B7FE-4F25-BFD2-2EC393288E55}"/>
    <dgm:cxn modelId="{02575A54-4421-4189-9DA8-209A1C596C38}" type="presOf" srcId="{6F175BE9-8BBC-4C35-AF52-0906B1CEEDA2}" destId="{10E8C894-4354-455C-8FE1-059AAEDADC45}" srcOrd="0" destOrd="1" presId="urn:microsoft.com/office/officeart/2005/8/layout/vList5"/>
    <dgm:cxn modelId="{1A5B7030-02DB-4E65-B96B-55633FA19507}" type="presOf" srcId="{D42A43A4-A94A-4C52-9661-679D0A09029C}" destId="{D40EE2DE-71BC-4BAA-969C-E9BFC9428D48}" srcOrd="0" destOrd="1" presId="urn:microsoft.com/office/officeart/2005/8/layout/vList5"/>
    <dgm:cxn modelId="{B027D169-47DC-42E9-B076-EF0B659D2AC7}" type="presOf" srcId="{B6BB6208-A25A-4059-A523-21759C54BA7D}" destId="{D40EE2DE-71BC-4BAA-969C-E9BFC9428D48}" srcOrd="0" destOrd="2" presId="urn:microsoft.com/office/officeart/2005/8/layout/vList5"/>
    <dgm:cxn modelId="{71B09636-D201-4D0A-9C21-0D87A30AC901}" srcId="{855EDAB2-4C19-44FE-9D8E-F5C8176EBCF3}" destId="{A294346D-B50D-47FF-9854-DDD14047F5BD}" srcOrd="1" destOrd="0" parTransId="{40EFB033-C4B3-468B-961B-B82A0CAE928C}" sibTransId="{85A0081B-875F-472C-91A6-FE2B3D426DBF}"/>
    <dgm:cxn modelId="{5F310B62-A0E1-4967-B938-2AF4B4285251}" type="presOf" srcId="{87547621-BD2E-41D7-9D6A-0FE907025342}" destId="{FD9C3BCC-9676-42A1-843C-8C31D5CC5296}" srcOrd="0" destOrd="0" presId="urn:microsoft.com/office/officeart/2005/8/layout/vList5"/>
    <dgm:cxn modelId="{B107E014-FA1D-471D-A74E-F5AD83A193A9}" srcId="{A294346D-B50D-47FF-9854-DDD14047F5BD}" destId="{D42A43A4-A94A-4C52-9661-679D0A09029C}" srcOrd="1" destOrd="0" parTransId="{64A63229-BDC1-48D3-B637-0F1375848848}" sibTransId="{86F1F02A-C0F3-4FC8-A233-4FDBA4D3DA20}"/>
    <dgm:cxn modelId="{47B9B58A-E1A4-41F2-91F5-E9254685B0D3}" type="presOf" srcId="{2C1DD463-C9A4-4EA6-801F-1FB026B276C9}" destId="{C224988B-DA45-4B80-B353-D24DF30F4D12}" srcOrd="0" destOrd="0" presId="urn:microsoft.com/office/officeart/2005/8/layout/vList5"/>
    <dgm:cxn modelId="{254303F5-F8A4-4C05-8E28-2440A24F7561}" type="presOf" srcId="{A294346D-B50D-47FF-9854-DDD14047F5BD}" destId="{2BA83842-209C-4B92-8907-3052DCEEEAB6}" srcOrd="0" destOrd="0" presId="urn:microsoft.com/office/officeart/2005/8/layout/vList5"/>
    <dgm:cxn modelId="{483F0A29-F26A-47AB-964E-891D06B2B6DA}" srcId="{87547621-BD2E-41D7-9D6A-0FE907025342}" destId="{6F175BE9-8BBC-4C35-AF52-0906B1CEEDA2}" srcOrd="1" destOrd="0" parTransId="{4465CE09-58F1-4037-BC9B-1E1F4C5CBA87}" sibTransId="{8EB7B7C5-1BCF-41E5-ADF9-6C403DB11523}"/>
    <dgm:cxn modelId="{4E9E0989-3165-4C56-9807-C1C291CEF859}" type="presOf" srcId="{24760E70-7D6A-4CED-A752-15EDE0F07CF3}" destId="{10E8C894-4354-455C-8FE1-059AAEDADC45}" srcOrd="0" destOrd="2" presId="urn:microsoft.com/office/officeart/2005/8/layout/vList5"/>
    <dgm:cxn modelId="{A21E945F-6E82-4AFF-89C0-DF9184FBF362}" srcId="{A294346D-B50D-47FF-9854-DDD14047F5BD}" destId="{B6BB6208-A25A-4059-A523-21759C54BA7D}" srcOrd="2" destOrd="0" parTransId="{0010AE08-9166-40F6-AB25-36BDF4300944}" sibTransId="{1697779F-0D27-43AB-ACB1-1953631237EB}"/>
    <dgm:cxn modelId="{F45B7147-8F29-4904-B938-43CB528B0E08}" type="presParOf" srcId="{C021D58C-7B78-438D-8468-48148493C4F6}" destId="{0D5A8A7E-FFD9-4022-8814-65E011380AD0}" srcOrd="0" destOrd="0" presId="urn:microsoft.com/office/officeart/2005/8/layout/vList5"/>
    <dgm:cxn modelId="{26A90B64-2D86-4D80-A455-4C959BFCB2E5}" type="presParOf" srcId="{0D5A8A7E-FFD9-4022-8814-65E011380AD0}" destId="{FD9C3BCC-9676-42A1-843C-8C31D5CC5296}" srcOrd="0" destOrd="0" presId="urn:microsoft.com/office/officeart/2005/8/layout/vList5"/>
    <dgm:cxn modelId="{7B2957DF-F220-494D-846E-61A3CF86EBB2}" type="presParOf" srcId="{0D5A8A7E-FFD9-4022-8814-65E011380AD0}" destId="{10E8C894-4354-455C-8FE1-059AAEDADC45}" srcOrd="1" destOrd="0" presId="urn:microsoft.com/office/officeart/2005/8/layout/vList5"/>
    <dgm:cxn modelId="{976AB87B-5D82-4FEF-B6D5-62B9E395E2D6}" type="presParOf" srcId="{C021D58C-7B78-438D-8468-48148493C4F6}" destId="{104A13ED-172A-440E-8CB8-25523BBD9A61}" srcOrd="1" destOrd="0" presId="urn:microsoft.com/office/officeart/2005/8/layout/vList5"/>
    <dgm:cxn modelId="{9B7EC9CF-F180-44FA-A6C8-1CBF61393720}" type="presParOf" srcId="{C021D58C-7B78-438D-8468-48148493C4F6}" destId="{99A5735B-DD8C-4E24-8DBF-F4DBC7BC132A}" srcOrd="2" destOrd="0" presId="urn:microsoft.com/office/officeart/2005/8/layout/vList5"/>
    <dgm:cxn modelId="{ABA1DEA1-65F1-4A76-AEBA-2D8AFB506F71}" type="presParOf" srcId="{99A5735B-DD8C-4E24-8DBF-F4DBC7BC132A}" destId="{2BA83842-209C-4B92-8907-3052DCEEEAB6}" srcOrd="0" destOrd="0" presId="urn:microsoft.com/office/officeart/2005/8/layout/vList5"/>
    <dgm:cxn modelId="{D8D5F6F1-9979-4496-9FE1-96D60160825C}" type="presParOf" srcId="{99A5735B-DD8C-4E24-8DBF-F4DBC7BC132A}" destId="{D40EE2DE-71BC-4BAA-969C-E9BFC9428D48}" srcOrd="1" destOrd="0" presId="urn:microsoft.com/office/officeart/2005/8/layout/vList5"/>
    <dgm:cxn modelId="{29CBFF98-84F4-47AF-A627-E94CF1E161C3}" type="presParOf" srcId="{C021D58C-7B78-438D-8468-48148493C4F6}" destId="{48A2E81A-1D0C-4E6C-9DF8-CB3F359FF5CE}" srcOrd="3" destOrd="0" presId="urn:microsoft.com/office/officeart/2005/8/layout/vList5"/>
    <dgm:cxn modelId="{EA8D4682-667F-450F-BAD4-11B679194D85}" type="presParOf" srcId="{C021D58C-7B78-438D-8468-48148493C4F6}" destId="{3A076D45-A98A-47B2-B1CC-6F9385DA72A9}" srcOrd="4" destOrd="0" presId="urn:microsoft.com/office/officeart/2005/8/layout/vList5"/>
    <dgm:cxn modelId="{2B54CC6B-4699-40B0-B0E4-AD55A39C57AC}" type="presParOf" srcId="{3A076D45-A98A-47B2-B1CC-6F9385DA72A9}" destId="{9E33AF18-03AF-4CB9-A387-13274A5F3BC2}" srcOrd="0" destOrd="0" presId="urn:microsoft.com/office/officeart/2005/8/layout/vList5"/>
    <dgm:cxn modelId="{3CD01103-0376-49AB-A0D3-1FFC414C2C07}" type="presParOf" srcId="{3A076D45-A98A-47B2-B1CC-6F9385DA72A9}" destId="{C224988B-DA45-4B80-B353-D24DF30F4D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C8089-1307-422A-B895-E8178A430B22}">
      <dsp:nvSpPr>
        <dsp:cNvPr id="0" name=""/>
        <dsp:cNvSpPr/>
      </dsp:nvSpPr>
      <dsp:spPr>
        <a:xfrm>
          <a:off x="3030728" y="-163005"/>
          <a:ext cx="1766922" cy="1643648"/>
        </a:xfrm>
        <a:prstGeom prst="roundRect">
          <a:avLst/>
        </a:prstGeom>
        <a:gradFill flip="none" rotWithShape="0">
          <a:gsLst>
            <a:gs pos="0">
              <a:schemeClr val="accent3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3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3">
                <a:lumMod val="60000"/>
                <a:lumOff val="40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Разработка прогноза социально-экономического развития на очередной финансовый год и на плановый период</a:t>
          </a:r>
          <a:endParaRPr lang="ru-RU" sz="1100" kern="1200" dirty="0">
            <a:latin typeface="Calibri"/>
            <a:ea typeface="+mn-ea"/>
            <a:cs typeface="+mn-cs"/>
          </a:endParaRPr>
        </a:p>
      </dsp:txBody>
      <dsp:txXfrm>
        <a:off x="3110964" y="-82769"/>
        <a:ext cx="1606450" cy="1483176"/>
      </dsp:txXfrm>
    </dsp:sp>
    <dsp:sp modelId="{1DFBC488-27A1-4562-9206-18F145E11C1C}">
      <dsp:nvSpPr>
        <dsp:cNvPr id="0" name=""/>
        <dsp:cNvSpPr/>
      </dsp:nvSpPr>
      <dsp:spPr>
        <a:xfrm>
          <a:off x="4749810" y="-2025295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7238" y="2826307"/>
              </a:moveTo>
              <a:arcTo wR="2356803" hR="2356803" stAng="10110546" swAng="43065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A89FF-98E6-4147-BF03-044A764D1765}">
      <dsp:nvSpPr>
        <dsp:cNvPr id="0" name=""/>
        <dsp:cNvSpPr/>
      </dsp:nvSpPr>
      <dsp:spPr>
        <a:xfrm>
          <a:off x="4756261" y="218184"/>
          <a:ext cx="1766922" cy="1643648"/>
        </a:xfrm>
        <a:prstGeom prst="round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Разработка документов и материалов, необходимых для формирования бюджета муниципального образования</a:t>
          </a:r>
          <a:endParaRPr lang="ru-RU" sz="11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836497" y="298420"/>
        <a:ext cx="1606450" cy="1483176"/>
      </dsp:txXfrm>
    </dsp:sp>
    <dsp:sp modelId="{F63878BA-47F9-4A6F-BB24-EEC2D43CA72D}">
      <dsp:nvSpPr>
        <dsp:cNvPr id="0" name=""/>
        <dsp:cNvSpPr/>
      </dsp:nvSpPr>
      <dsp:spPr>
        <a:xfrm>
          <a:off x="4017572" y="-2844215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2164771" y="4705770"/>
              </a:moveTo>
              <a:arcTo wR="2356803" hR="2356803" stAng="5680417" swAng="49422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ED023-6DE6-4389-BD4E-3F94181FE4B3}">
      <dsp:nvSpPr>
        <dsp:cNvPr id="0" name=""/>
        <dsp:cNvSpPr/>
      </dsp:nvSpPr>
      <dsp:spPr>
        <a:xfrm>
          <a:off x="5167101" y="1809034"/>
          <a:ext cx="1766922" cy="1643648"/>
        </a:xfrm>
        <a:prstGeom prst="roundRect">
          <a:avLst/>
        </a:prstGeom>
        <a:gradFill flip="none" rotWithShape="0">
          <a:gsLst>
            <a:gs pos="0">
              <a:srgbClr val="FF9966">
                <a:tint val="66000"/>
                <a:satMod val="160000"/>
              </a:srgbClr>
            </a:gs>
            <a:gs pos="50000">
              <a:srgbClr val="FF9966">
                <a:tint val="44500"/>
                <a:satMod val="160000"/>
              </a:srgbClr>
            </a:gs>
            <a:gs pos="100000">
              <a:srgbClr val="FF9966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Составление проекта бюджета муниципального образования</a:t>
          </a:r>
          <a:endParaRPr lang="ru-RU" sz="11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247337" y="1889270"/>
        <a:ext cx="1606450" cy="1483176"/>
      </dsp:txXfrm>
    </dsp:sp>
    <dsp:sp modelId="{4C7C2E5C-DC22-4101-9830-F1603A71893B}">
      <dsp:nvSpPr>
        <dsp:cNvPr id="0" name=""/>
        <dsp:cNvSpPr/>
      </dsp:nvSpPr>
      <dsp:spPr>
        <a:xfrm>
          <a:off x="3675370" y="3449322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2233443" y="3230"/>
              </a:moveTo>
              <a:arcTo wR="2356803" hR="2356803" stAng="16019979" swAng="35211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2EEFF-BE11-46BB-9CAB-12DCA5DB1210}">
      <dsp:nvSpPr>
        <dsp:cNvPr id="0" name=""/>
        <dsp:cNvSpPr/>
      </dsp:nvSpPr>
      <dsp:spPr>
        <a:xfrm>
          <a:off x="4756258" y="3452399"/>
          <a:ext cx="1766922" cy="1643648"/>
        </a:xfrm>
        <a:prstGeom prst="roundRect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Рассмотрение и утверждение бюджета муниципального образования</a:t>
          </a:r>
          <a:endParaRPr lang="ru-RU" sz="11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836494" y="3532635"/>
        <a:ext cx="1606450" cy="1483176"/>
      </dsp:txXfrm>
    </dsp:sp>
    <dsp:sp modelId="{FE0CAC93-47EE-48A0-AE44-6777D6AB911C}">
      <dsp:nvSpPr>
        <dsp:cNvPr id="0" name=""/>
        <dsp:cNvSpPr/>
      </dsp:nvSpPr>
      <dsp:spPr>
        <a:xfrm>
          <a:off x="4403911" y="3713068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354191" y="1114198"/>
              </a:moveTo>
              <a:arcTo wR="2356803" hR="2356803" stAng="12709156" swAng="50087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FCE1C-C48F-4835-9E5C-B530F9132F1B}">
      <dsp:nvSpPr>
        <dsp:cNvPr id="0" name=""/>
        <dsp:cNvSpPr/>
      </dsp:nvSpPr>
      <dsp:spPr>
        <a:xfrm>
          <a:off x="3195065" y="3945420"/>
          <a:ext cx="1766922" cy="1643648"/>
        </a:xfrm>
        <a:prstGeom prst="roundRect">
          <a:avLst/>
        </a:prstGeom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Исполнение бюджета муниципального образования</a:t>
          </a:r>
          <a:endParaRPr lang="ru-RU" sz="11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75301" y="4025656"/>
        <a:ext cx="1606450" cy="1483176"/>
      </dsp:txXfrm>
    </dsp:sp>
    <dsp:sp modelId="{14DAEB5B-AF54-47DE-8FBB-21473F1F6E24}">
      <dsp:nvSpPr>
        <dsp:cNvPr id="0" name=""/>
        <dsp:cNvSpPr/>
      </dsp:nvSpPr>
      <dsp:spPr>
        <a:xfrm>
          <a:off x="-1419941" y="2908343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615773" y="1684811"/>
              </a:moveTo>
              <a:arcTo wR="2356803" hR="2356803" stAng="20606008" swAng="38360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BC13C-4FEE-43BE-8704-60B58B15DC45}">
      <dsp:nvSpPr>
        <dsp:cNvPr id="0" name=""/>
        <dsp:cNvSpPr/>
      </dsp:nvSpPr>
      <dsp:spPr>
        <a:xfrm>
          <a:off x="1490162" y="3452402"/>
          <a:ext cx="1766922" cy="1643648"/>
        </a:xfrm>
        <a:prstGeom prst="roundRect">
          <a:avLst/>
        </a:prstGeom>
        <a:gradFill flip="none" rotWithShape="0">
          <a:gsLst>
            <a:gs pos="0">
              <a:srgbClr val="C0C0C0">
                <a:tint val="66000"/>
                <a:satMod val="160000"/>
              </a:srgbClr>
            </a:gs>
            <a:gs pos="50000">
              <a:srgbClr val="C0C0C0">
                <a:tint val="44500"/>
                <a:satMod val="160000"/>
              </a:srgbClr>
            </a:gs>
            <a:gs pos="100000">
              <a:srgbClr val="C0C0C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Осуществление бюджетного учета</a:t>
          </a:r>
          <a:endParaRPr lang="ru-RU" sz="11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570398" y="3532638"/>
        <a:ext cx="1606450" cy="1483176"/>
      </dsp:txXfrm>
    </dsp:sp>
    <dsp:sp modelId="{2842C95D-ECDE-4AB5-94A8-EF8FA6710A83}">
      <dsp:nvSpPr>
        <dsp:cNvPr id="0" name=""/>
        <dsp:cNvSpPr/>
      </dsp:nvSpPr>
      <dsp:spPr>
        <a:xfrm>
          <a:off x="-2453376" y="2389957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327356" y="1063960"/>
              </a:moveTo>
              <a:arcTo wR="2356803" hR="2356803" stAng="19603913" swAng="25937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9DA60-A078-478B-8179-2E026A24E24D}">
      <dsp:nvSpPr>
        <dsp:cNvPr id="0" name=""/>
        <dsp:cNvSpPr/>
      </dsp:nvSpPr>
      <dsp:spPr>
        <a:xfrm>
          <a:off x="894348" y="1964069"/>
          <a:ext cx="1766922" cy="1643648"/>
        </a:xfrm>
        <a:prstGeom prst="roundRect">
          <a:avLst/>
        </a:prstGeom>
        <a:gradFill flip="none" rotWithShape="0">
          <a:gsLst>
            <a:gs pos="0">
              <a:srgbClr val="FFCC00">
                <a:tint val="66000"/>
                <a:satMod val="160000"/>
              </a:srgbClr>
            </a:gs>
            <a:gs pos="50000">
              <a:srgbClr val="FFCC00">
                <a:tint val="44500"/>
                <a:satMod val="160000"/>
              </a:srgbClr>
            </a:gs>
            <a:gs pos="100000">
              <a:srgbClr val="FFCC0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Утверждение отчета об исполнении бюджета муниципального образования</a:t>
          </a:r>
          <a:endParaRPr lang="ru-RU" sz="11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74584" y="2044305"/>
        <a:ext cx="1606450" cy="1483176"/>
      </dsp:txXfrm>
    </dsp:sp>
    <dsp:sp modelId="{5FD8C923-634A-4865-AC8D-670B45DEBC50}">
      <dsp:nvSpPr>
        <dsp:cNvPr id="0" name=""/>
        <dsp:cNvSpPr/>
      </dsp:nvSpPr>
      <dsp:spPr>
        <a:xfrm>
          <a:off x="-1860314" y="-2286292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3758698" y="4251324"/>
              </a:moveTo>
              <a:arcTo wR="2356803" hR="2356803" stAng="3209972" swAng="23117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BB59D-FE9B-4382-A839-60215535FD81}">
      <dsp:nvSpPr>
        <dsp:cNvPr id="0" name=""/>
        <dsp:cNvSpPr/>
      </dsp:nvSpPr>
      <dsp:spPr>
        <a:xfrm>
          <a:off x="1305188" y="412173"/>
          <a:ext cx="1766922" cy="1643648"/>
        </a:xfrm>
        <a:prstGeom prst="roundRect">
          <a:avLst/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Организация и осуществление муниципального финансового контроля</a:t>
          </a:r>
          <a:endParaRPr lang="ru-RU" sz="11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385424" y="492409"/>
        <a:ext cx="1606450" cy="1483176"/>
      </dsp:txXfrm>
    </dsp:sp>
    <dsp:sp modelId="{1B0C1C33-7195-4F83-9D63-3B6EEB9BE448}">
      <dsp:nvSpPr>
        <dsp:cNvPr id="0" name=""/>
        <dsp:cNvSpPr/>
      </dsp:nvSpPr>
      <dsp:spPr>
        <a:xfrm>
          <a:off x="-1640201" y="-1885724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712186" y="2438593"/>
              </a:moveTo>
              <a:arcTo wR="2356803" hR="2356803" stAng="119327" swAng="53047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8C894-4354-455C-8FE1-059AAEDADC45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2024 </a:t>
          </a:r>
          <a:r>
            <a:rPr lang="ru-RU" sz="1900" kern="1200" dirty="0" smtClean="0">
              <a:latin typeface="Times New Roman"/>
              <a:cs typeface="Times New Roman"/>
            </a:rPr>
            <a:t>−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ru-RU" sz="1900" kern="1200" dirty="0" smtClean="0">
              <a:latin typeface="Times New Roman"/>
              <a:cs typeface="Times New Roman"/>
            </a:rPr>
            <a:t>2 055 563,0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2025 </a:t>
          </a:r>
          <a:r>
            <a:rPr lang="ru-RU" sz="1900" kern="1200" dirty="0" smtClean="0">
              <a:latin typeface="Times New Roman"/>
              <a:cs typeface="Times New Roman"/>
            </a:rPr>
            <a:t>−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ru-RU" sz="1900" kern="1200" dirty="0" smtClean="0">
              <a:latin typeface="Times New Roman"/>
              <a:cs typeface="Times New Roman"/>
            </a:rPr>
            <a:t>2 155 348,0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2026 </a:t>
          </a:r>
          <a:r>
            <a:rPr lang="ru-RU" sz="1900" kern="1200" dirty="0" smtClean="0">
              <a:latin typeface="Times New Roman"/>
              <a:cs typeface="Times New Roman"/>
            </a:rPr>
            <a:t>−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ru-RU" sz="1900" kern="1200" dirty="0" smtClean="0">
              <a:latin typeface="Times New Roman"/>
              <a:cs typeface="Times New Roman"/>
            </a:rPr>
            <a:t>2 259 841,0</a:t>
          </a:r>
          <a:endParaRPr lang="ru-RU" sz="1900" kern="1200" dirty="0"/>
        </a:p>
      </dsp:txBody>
      <dsp:txXfrm rot="-5400000">
        <a:off x="2194561" y="184100"/>
        <a:ext cx="3850293" cy="945456"/>
      </dsp:txXfrm>
    </dsp:sp>
    <dsp:sp modelId="{FD9C3BCC-9676-42A1-843C-8C31D5CC5296}">
      <dsp:nvSpPr>
        <dsp:cNvPr id="0" name=""/>
        <dsp:cNvSpPr/>
      </dsp:nvSpPr>
      <dsp:spPr>
        <a:xfrm>
          <a:off x="0" y="1984"/>
          <a:ext cx="2194560" cy="130968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shade val="8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shade val="8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shade val="8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shade val="8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Налоговые доходы</a:t>
          </a:r>
          <a:endParaRPr lang="ru-RU" sz="2000" kern="1200" dirty="0"/>
        </a:p>
      </dsp:txBody>
      <dsp:txXfrm>
        <a:off x="63934" y="65918"/>
        <a:ext cx="2066692" cy="1181819"/>
      </dsp:txXfrm>
    </dsp:sp>
    <dsp:sp modelId="{D40EE2DE-71BC-4BAA-969C-E9BFC9428D48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2024 </a:t>
          </a:r>
          <a:r>
            <a:rPr lang="ru-RU" sz="1900" kern="1200" dirty="0" smtClean="0">
              <a:latin typeface="Times New Roman"/>
              <a:cs typeface="Times New Roman"/>
            </a:rPr>
            <a:t>−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ru-RU" sz="1900" kern="1200" dirty="0" smtClean="0">
              <a:latin typeface="Times New Roman"/>
              <a:cs typeface="Times New Roman"/>
            </a:rPr>
            <a:t>163 872,3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2025 </a:t>
          </a:r>
          <a:r>
            <a:rPr lang="ru-RU" sz="1900" kern="1200" dirty="0" smtClean="0">
              <a:latin typeface="Times New Roman"/>
              <a:cs typeface="Times New Roman"/>
            </a:rPr>
            <a:t>−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ru-RU" sz="1900" kern="1200" dirty="0" smtClean="0">
              <a:latin typeface="Times New Roman"/>
              <a:cs typeface="Times New Roman"/>
            </a:rPr>
            <a:t>173 471,9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2026 </a:t>
          </a:r>
          <a:r>
            <a:rPr lang="ru-RU" sz="1900" kern="1200" dirty="0" smtClean="0">
              <a:latin typeface="Times New Roman"/>
              <a:cs typeface="Times New Roman"/>
            </a:rPr>
            <a:t>−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ru-RU" sz="1900" kern="1200" dirty="0" smtClean="0">
              <a:latin typeface="Times New Roman"/>
              <a:cs typeface="Times New Roman"/>
            </a:rPr>
            <a:t>164 991,6</a:t>
          </a:r>
          <a:endParaRPr lang="ru-RU" sz="1900" kern="1200" dirty="0"/>
        </a:p>
      </dsp:txBody>
      <dsp:txXfrm rot="-5400000">
        <a:off x="2194561" y="1559271"/>
        <a:ext cx="3850293" cy="945456"/>
      </dsp:txXfrm>
    </dsp:sp>
    <dsp:sp modelId="{2BA83842-209C-4B92-8907-3052DCEEEAB6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64354"/>
                <a:satOff val="1008"/>
                <a:lumOff val="10614"/>
                <a:alphaOff val="0"/>
                <a:shade val="60000"/>
              </a:schemeClr>
            </a:gs>
            <a:gs pos="33000">
              <a:schemeClr val="accent6">
                <a:shade val="80000"/>
                <a:hueOff val="-64354"/>
                <a:satOff val="1008"/>
                <a:lumOff val="10614"/>
                <a:alphaOff val="0"/>
                <a:tint val="86500"/>
              </a:schemeClr>
            </a:gs>
            <a:gs pos="46750">
              <a:schemeClr val="accent6">
                <a:shade val="80000"/>
                <a:hueOff val="-64354"/>
                <a:satOff val="1008"/>
                <a:lumOff val="10614"/>
                <a:alphaOff val="0"/>
                <a:tint val="71000"/>
                <a:satMod val="112000"/>
              </a:schemeClr>
            </a:gs>
            <a:gs pos="53000">
              <a:schemeClr val="accent6">
                <a:shade val="80000"/>
                <a:hueOff val="-64354"/>
                <a:satOff val="1008"/>
                <a:lumOff val="10614"/>
                <a:alphaOff val="0"/>
                <a:tint val="71000"/>
                <a:satMod val="112000"/>
              </a:schemeClr>
            </a:gs>
            <a:gs pos="68000">
              <a:schemeClr val="accent6">
                <a:shade val="80000"/>
                <a:hueOff val="-64354"/>
                <a:satOff val="1008"/>
                <a:lumOff val="10614"/>
                <a:alphaOff val="0"/>
                <a:tint val="86000"/>
              </a:schemeClr>
            </a:gs>
            <a:gs pos="100000">
              <a:schemeClr val="accent6">
                <a:shade val="80000"/>
                <a:hueOff val="-64354"/>
                <a:satOff val="1008"/>
                <a:lumOff val="10614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Неналоговые доходы</a:t>
          </a:r>
          <a:endParaRPr lang="ru-RU" sz="2000" kern="1200" dirty="0"/>
        </a:p>
      </dsp:txBody>
      <dsp:txXfrm>
        <a:off x="63934" y="1441090"/>
        <a:ext cx="2066692" cy="1181819"/>
      </dsp:txXfrm>
    </dsp:sp>
    <dsp:sp modelId="{C224988B-DA45-4B80-B353-D24DF30F4D12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2024 </a:t>
          </a:r>
          <a:r>
            <a:rPr lang="ru-RU" sz="1900" kern="1200" dirty="0" smtClean="0">
              <a:latin typeface="Times New Roman"/>
              <a:cs typeface="Times New Roman"/>
            </a:rPr>
            <a:t>−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ru-RU" sz="1900" kern="1200" dirty="0" smtClean="0">
              <a:latin typeface="Times New Roman"/>
              <a:cs typeface="Times New Roman"/>
            </a:rPr>
            <a:t>2 516 774 ,6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2025 </a:t>
          </a:r>
          <a:r>
            <a:rPr lang="ru-RU" sz="1900" kern="1200" dirty="0" smtClean="0">
              <a:latin typeface="Times New Roman"/>
              <a:cs typeface="Times New Roman"/>
            </a:rPr>
            <a:t>−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ru-RU" sz="1900" kern="1200" dirty="0" smtClean="0">
              <a:latin typeface="Times New Roman"/>
              <a:cs typeface="Times New Roman"/>
            </a:rPr>
            <a:t>2 206 270,9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2026 </a:t>
          </a:r>
          <a:r>
            <a:rPr lang="ru-RU" sz="1900" kern="1200" dirty="0" smtClean="0">
              <a:latin typeface="Times New Roman"/>
              <a:cs typeface="Times New Roman"/>
            </a:rPr>
            <a:t>−</a:t>
          </a:r>
          <a:r>
            <a:rPr lang="en-US" sz="1900" kern="1200" dirty="0" smtClean="0">
              <a:latin typeface="Times New Roman"/>
              <a:cs typeface="Times New Roman"/>
            </a:rPr>
            <a:t> </a:t>
          </a:r>
          <a:r>
            <a:rPr lang="ru-RU" sz="1900" kern="1200" dirty="0" smtClean="0">
              <a:latin typeface="Times New Roman"/>
              <a:cs typeface="Times New Roman"/>
            </a:rPr>
            <a:t>2 285 358,7</a:t>
          </a:r>
          <a:endParaRPr lang="ru-RU" sz="1900" kern="1200" dirty="0"/>
        </a:p>
      </dsp:txBody>
      <dsp:txXfrm rot="-5400000">
        <a:off x="2194561" y="2934443"/>
        <a:ext cx="3850293" cy="945456"/>
      </dsp:txXfrm>
    </dsp:sp>
    <dsp:sp modelId="{9E33AF18-03AF-4CB9-A387-13274A5F3BC2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128708"/>
                <a:satOff val="2016"/>
                <a:lumOff val="21229"/>
                <a:alphaOff val="0"/>
                <a:shade val="60000"/>
              </a:schemeClr>
            </a:gs>
            <a:gs pos="33000">
              <a:schemeClr val="accent6">
                <a:shade val="80000"/>
                <a:hueOff val="-128708"/>
                <a:satOff val="2016"/>
                <a:lumOff val="21229"/>
                <a:alphaOff val="0"/>
                <a:tint val="86500"/>
              </a:schemeClr>
            </a:gs>
            <a:gs pos="46750">
              <a:schemeClr val="accent6">
                <a:shade val="80000"/>
                <a:hueOff val="-128708"/>
                <a:satOff val="2016"/>
                <a:lumOff val="21229"/>
                <a:alphaOff val="0"/>
                <a:tint val="71000"/>
                <a:satMod val="112000"/>
              </a:schemeClr>
            </a:gs>
            <a:gs pos="53000">
              <a:schemeClr val="accent6">
                <a:shade val="80000"/>
                <a:hueOff val="-128708"/>
                <a:satOff val="2016"/>
                <a:lumOff val="21229"/>
                <a:alphaOff val="0"/>
                <a:tint val="71000"/>
                <a:satMod val="112000"/>
              </a:schemeClr>
            </a:gs>
            <a:gs pos="68000">
              <a:schemeClr val="accent6">
                <a:shade val="80000"/>
                <a:hueOff val="-128708"/>
                <a:satOff val="2016"/>
                <a:lumOff val="21229"/>
                <a:alphaOff val="0"/>
                <a:tint val="86000"/>
              </a:schemeClr>
            </a:gs>
            <a:gs pos="100000">
              <a:schemeClr val="accent6">
                <a:shade val="80000"/>
                <a:hueOff val="-128708"/>
                <a:satOff val="2016"/>
                <a:lumOff val="21229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Безвозмездные поступления</a:t>
          </a:r>
          <a:endParaRPr lang="ru-RU" sz="2000" kern="1200" dirty="0"/>
        </a:p>
      </dsp:txBody>
      <dsp:txXfrm>
        <a:off x="63934" y="2816262"/>
        <a:ext cx="2066692" cy="1181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0.83301</cdr:x>
      <cdr:y>0.81145</cdr:y>
    </cdr:from>
    <cdr:to>
      <cdr:x>1</cdr:x>
      <cdr:y>1</cdr:y>
    </cdr:to>
    <cdr:sp macro="" textlink="">
      <cdr:nvSpPr>
        <cdr:cNvPr id="16" name="Овал 15"/>
        <cdr:cNvSpPr/>
      </cdr:nvSpPr>
      <cdr:spPr>
        <a:xfrm xmlns:a="http://schemas.openxmlformats.org/drawingml/2006/main">
          <a:off x="7380311" y="3160644"/>
          <a:ext cx="1479509" cy="734401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900" dirty="0"/>
            <a:t>Муниципальный долг</a:t>
          </a:r>
          <a:r>
            <a:rPr lang="en-US" sz="900" dirty="0"/>
            <a:t>, </a:t>
          </a:r>
          <a:r>
            <a:rPr lang="ru-RU" sz="900" dirty="0"/>
            <a:t>тыс.руб</a:t>
          </a:r>
          <a:r>
            <a:rPr lang="ru-RU" sz="1100" dirty="0"/>
            <a:t>.</a:t>
          </a:r>
        </a:p>
      </cdr:txBody>
    </cdr:sp>
  </cdr:relSizeAnchor>
  <cdr:relSizeAnchor xmlns:cdr="http://schemas.openxmlformats.org/drawingml/2006/chartDrawing">
    <cdr:from>
      <cdr:x>0.17219</cdr:x>
      <cdr:y>0.90587</cdr:y>
    </cdr:from>
    <cdr:to>
      <cdr:x>0.83885</cdr:x>
      <cdr:y>1</cdr:y>
    </cdr:to>
    <cdr:sp macro="" textlink="">
      <cdr:nvSpPr>
        <cdr:cNvPr id="19" name="Стрелка вправо 18"/>
        <cdr:cNvSpPr/>
      </cdr:nvSpPr>
      <cdr:spPr>
        <a:xfrm xmlns:a="http://schemas.openxmlformats.org/drawingml/2006/main">
          <a:off x="1525573" y="3528404"/>
          <a:ext cx="5906488" cy="366641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tIns="0"/>
        <a:lstStyle xmlns:a="http://schemas.openxmlformats.org/drawingml/2006/main"/>
        <a:p xmlns:a="http://schemas.openxmlformats.org/drawingml/2006/main">
          <a:r>
            <a:rPr lang="ru-RU" sz="900" b="1" dirty="0"/>
            <a:t> </a:t>
          </a:r>
          <a:r>
            <a:rPr lang="ru-RU" sz="900" b="1" dirty="0" smtClean="0"/>
            <a:t>        971 285,5         </a:t>
          </a:r>
          <a:r>
            <a:rPr lang="en-US" sz="900" b="1" dirty="0" smtClean="0"/>
            <a:t>       </a:t>
          </a:r>
          <a:r>
            <a:rPr lang="ru-RU" sz="900" b="1" dirty="0" smtClean="0"/>
            <a:t> </a:t>
          </a:r>
          <a:r>
            <a:rPr lang="en-US" sz="900" b="1" dirty="0" smtClean="0"/>
            <a:t>  </a:t>
          </a:r>
          <a:r>
            <a:rPr lang="ru-RU" sz="900" b="1" dirty="0" smtClean="0"/>
            <a:t>     </a:t>
          </a:r>
          <a:r>
            <a:rPr lang="en-US" sz="900" b="1" dirty="0" smtClean="0"/>
            <a:t>  947 581,0</a:t>
          </a:r>
          <a:r>
            <a:rPr lang="ru-RU" sz="900" b="1" dirty="0" smtClean="0"/>
            <a:t>      </a:t>
          </a:r>
          <a:r>
            <a:rPr lang="en-US" sz="900" b="1" dirty="0" smtClean="0"/>
            <a:t>  </a:t>
          </a:r>
          <a:r>
            <a:rPr lang="ru-RU" sz="900" b="1" dirty="0" smtClean="0"/>
            <a:t>            </a:t>
          </a:r>
          <a:r>
            <a:rPr lang="en-US" sz="900" b="1" dirty="0" smtClean="0"/>
            <a:t>   </a:t>
          </a:r>
          <a:r>
            <a:rPr lang="ru-RU" sz="900" b="1" dirty="0" smtClean="0"/>
            <a:t>  1 05</a:t>
          </a:r>
          <a:r>
            <a:rPr lang="en-US" sz="900" b="1" dirty="0" smtClean="0"/>
            <a:t>8 427</a:t>
          </a:r>
          <a:r>
            <a:rPr lang="ru-RU" sz="900" b="1" dirty="0" smtClean="0"/>
            <a:t>,</a:t>
          </a:r>
          <a:r>
            <a:rPr lang="en-US" sz="900" b="1" dirty="0" smtClean="0"/>
            <a:t>2</a:t>
          </a:r>
          <a:r>
            <a:rPr lang="ru-RU" sz="900" b="1" dirty="0" smtClean="0"/>
            <a:t>                        1 </a:t>
          </a:r>
          <a:r>
            <a:rPr lang="en-US" sz="900" b="1" dirty="0" smtClean="0"/>
            <a:t>1</a:t>
          </a:r>
          <a:r>
            <a:rPr lang="ru-RU" sz="900" b="1" dirty="0" smtClean="0"/>
            <a:t>4</a:t>
          </a:r>
          <a:r>
            <a:rPr lang="en-US" sz="900" b="1" dirty="0" smtClean="0"/>
            <a:t>8 427</a:t>
          </a:r>
          <a:r>
            <a:rPr lang="ru-RU" sz="900" b="1" dirty="0" smtClean="0"/>
            <a:t>,</a:t>
          </a:r>
          <a:r>
            <a:rPr lang="en-US" sz="900" b="1" dirty="0" smtClean="0"/>
            <a:t>2</a:t>
          </a:r>
          <a:r>
            <a:rPr lang="ru-RU" sz="900" b="1" dirty="0" smtClean="0"/>
            <a:t>                       1 </a:t>
          </a:r>
          <a:r>
            <a:rPr lang="en-US" sz="900" b="1" dirty="0" smtClean="0"/>
            <a:t>26</a:t>
          </a:r>
          <a:r>
            <a:rPr lang="ru-RU" sz="900" b="1" dirty="0" smtClean="0"/>
            <a:t>3</a:t>
          </a:r>
          <a:r>
            <a:rPr lang="en-US" sz="900" b="1" dirty="0" smtClean="0"/>
            <a:t> 427</a:t>
          </a:r>
          <a:r>
            <a:rPr lang="ru-RU" sz="900" b="1" dirty="0" smtClean="0"/>
            <a:t>,</a:t>
          </a:r>
          <a:r>
            <a:rPr lang="en-US" sz="900" b="1" dirty="0" smtClean="0"/>
            <a:t>2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0.20397</cdr:x>
      <cdr:y>0.62638</cdr:y>
    </cdr:from>
    <cdr:to>
      <cdr:x>0.24305</cdr:x>
      <cdr:y>0.91453</cdr:y>
    </cdr:to>
    <cdr:sp macro="" textlink="">
      <cdr:nvSpPr>
        <cdr:cNvPr id="11" name="TextBox 4"/>
        <cdr:cNvSpPr txBox="1"/>
      </cdr:nvSpPr>
      <cdr:spPr>
        <a:xfrm xmlns:a="http://schemas.openxmlformats.org/drawingml/2006/main">
          <a:off x="1807138" y="2439778"/>
          <a:ext cx="346249" cy="11223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dirty="0"/>
            <a:t> </a:t>
          </a:r>
          <a:r>
            <a: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971 285,5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0.51781</cdr:x>
      <cdr:y>0.36974</cdr:y>
    </cdr:from>
    <cdr:to>
      <cdr:x>0.56992</cdr:x>
      <cdr:y>0.66032</cdr:y>
    </cdr:to>
    <cdr:sp macro="" textlink="">
      <cdr:nvSpPr>
        <cdr:cNvPr id="15" name="TextBox 4"/>
        <cdr:cNvSpPr txBox="1"/>
      </cdr:nvSpPr>
      <cdr:spPr>
        <a:xfrm xmlns:a="http://schemas.openxmlformats.org/drawingml/2006/main">
          <a:off x="4587704" y="1440154"/>
          <a:ext cx="461665" cy="11318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900" dirty="0"/>
        </a:p>
        <a:p xmlns:a="http://schemas.openxmlformats.org/drawingml/2006/main">
          <a:endParaRPr lang="ru-RU" sz="900" dirty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0.6542</cdr:x>
      <cdr:y>0.56311</cdr:y>
    </cdr:from>
    <cdr:to>
      <cdr:x>0.69241</cdr:x>
      <cdr:y>0.91967</cdr:y>
    </cdr:to>
    <cdr:sp macro="" textlink="">
      <cdr:nvSpPr>
        <cdr:cNvPr id="18" name="TextBox 4"/>
        <cdr:cNvSpPr txBox="1"/>
      </cdr:nvSpPr>
      <cdr:spPr>
        <a:xfrm xmlns:a="http://schemas.openxmlformats.org/drawingml/2006/main">
          <a:off x="5796095" y="2193339"/>
          <a:ext cx="338554" cy="13888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 </a:t>
          </a:r>
          <a:r>
            <a:rPr lang="en-US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462 859</a:t>
          </a:r>
          <a:r>
            <a: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sz="1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0.79174</cdr:x>
      <cdr:y>0.6174</cdr:y>
    </cdr:from>
    <cdr:to>
      <cdr:x>0.82995</cdr:x>
      <cdr:y>0.91453</cdr:y>
    </cdr:to>
    <cdr:sp macro="" textlink="">
      <cdr:nvSpPr>
        <cdr:cNvPr id="21" name="TextBox 4"/>
        <cdr:cNvSpPr txBox="1"/>
      </cdr:nvSpPr>
      <cdr:spPr>
        <a:xfrm xmlns:a="http://schemas.openxmlformats.org/drawingml/2006/main">
          <a:off x="7014675" y="2404801"/>
          <a:ext cx="338554" cy="11573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 </a:t>
          </a:r>
          <a:r>
            <a:rPr lang="en-US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758</a:t>
          </a:r>
          <a:r>
            <a: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973,2</a:t>
          </a:r>
          <a:endParaRPr lang="ru-RU" sz="1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0.17468</cdr:x>
      <cdr:y>0.01424</cdr:y>
    </cdr:from>
    <cdr:to>
      <cdr:x>0.92148</cdr:x>
      <cdr:y>0.10366</cdr:y>
    </cdr:to>
    <cdr:sp macro="" textlink="">
      <cdr:nvSpPr>
        <cdr:cNvPr id="22" name="Стрелка вправо 21"/>
        <cdr:cNvSpPr/>
      </cdr:nvSpPr>
      <cdr:spPr>
        <a:xfrm xmlns:a="http://schemas.openxmlformats.org/drawingml/2006/main">
          <a:off x="1547664" y="55446"/>
          <a:ext cx="6616457" cy="348303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tIns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 на </a:t>
          </a:r>
          <a:r>
            <a:rPr lang="ru-RU" sz="900" dirty="0" smtClean="0"/>
            <a:t>01.01.202</a:t>
          </a:r>
          <a:r>
            <a: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900" dirty="0" smtClean="0"/>
            <a:t>    </a:t>
          </a:r>
          <a:r>
            <a:rPr lang="en-US" sz="900" dirty="0" smtClean="0"/>
            <a:t>    </a:t>
          </a:r>
          <a:r>
            <a:rPr lang="ru-RU" sz="900" dirty="0" smtClean="0"/>
            <a:t>         </a:t>
          </a:r>
          <a:r>
            <a:rPr lang="en-US" sz="900" dirty="0" smtClean="0"/>
            <a:t> </a:t>
          </a:r>
          <a:r>
            <a:rPr lang="ru-RU" sz="900" dirty="0"/>
            <a:t>на </a:t>
          </a:r>
          <a:r>
            <a:rPr lang="ru-RU" sz="900" dirty="0" smtClean="0">
              <a:latin typeface="Times New Roman (Основной текст)"/>
            </a:rPr>
            <a:t>01.01.202</a:t>
          </a:r>
          <a:r>
            <a:rPr lang="en-US" sz="900" dirty="0" smtClean="0">
              <a:latin typeface="Times New Roman (Основной текст)"/>
            </a:rPr>
            <a:t>4</a:t>
          </a:r>
          <a:r>
            <a:rPr lang="ru-RU" sz="900" dirty="0" smtClean="0"/>
            <a:t>                     </a:t>
          </a:r>
          <a:r>
            <a:rPr lang="en-US" sz="900" dirty="0" smtClean="0"/>
            <a:t> </a:t>
          </a:r>
          <a:r>
            <a:rPr lang="ru-RU" sz="900" dirty="0"/>
            <a:t>на </a:t>
          </a:r>
          <a:r>
            <a:rPr lang="ru-RU" sz="900" dirty="0" smtClean="0">
              <a:latin typeface="Times New Roman (Основной текст)"/>
            </a:rPr>
            <a:t>01.01.202</a:t>
          </a:r>
          <a:r>
            <a:rPr lang="en-US" sz="900" dirty="0" smtClean="0">
              <a:latin typeface="Times New Roman (Основной текст)"/>
            </a:rPr>
            <a:t>5</a:t>
          </a:r>
          <a:r>
            <a:rPr lang="ru-RU" sz="1000" dirty="0" smtClean="0"/>
            <a:t> </a:t>
          </a:r>
          <a:r>
            <a:rPr lang="ru-RU" sz="900" dirty="0" smtClean="0"/>
            <a:t>                    </a:t>
          </a:r>
          <a:r>
            <a:rPr lang="en-US" sz="900" dirty="0" smtClean="0"/>
            <a:t> </a:t>
          </a:r>
          <a:r>
            <a:rPr lang="ru-RU" sz="900" dirty="0" smtClean="0"/>
            <a:t> </a:t>
          </a:r>
          <a:r>
            <a:rPr lang="ru-RU" sz="900" dirty="0"/>
            <a:t>на </a:t>
          </a:r>
          <a:r>
            <a:rPr lang="ru-RU" sz="900" dirty="0" smtClean="0"/>
            <a:t>01.01.202</a:t>
          </a:r>
          <a:r>
            <a:rPr lang="en-US" sz="900" dirty="0" smtClean="0">
              <a:latin typeface="Times New Roman (Основной текст)"/>
              <a:cs typeface="Times New Roman" panose="02020603050405020304" pitchFamily="18" charset="0"/>
            </a:rPr>
            <a:t>6</a:t>
          </a:r>
          <a:r>
            <a:rPr lang="ru-RU" sz="900" dirty="0" smtClean="0"/>
            <a:t>      </a:t>
          </a:r>
          <a:r>
            <a:rPr lang="en-US" sz="900" dirty="0" smtClean="0"/>
            <a:t> </a:t>
          </a:r>
          <a:r>
            <a:rPr lang="ru-RU" sz="900" dirty="0" smtClean="0"/>
            <a:t>                на 01.01.202</a:t>
          </a:r>
          <a:r>
            <a: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900" dirty="0" smtClean="0"/>
            <a:t>  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0.61357</cdr:x>
      <cdr:y>0.63723</cdr:y>
    </cdr:from>
    <cdr:to>
      <cdr:x>0.65178</cdr:x>
      <cdr:y>0.91453</cdr:y>
    </cdr:to>
    <cdr:sp macro="" textlink="">
      <cdr:nvSpPr>
        <cdr:cNvPr id="13" name="TextBox 4"/>
        <cdr:cNvSpPr txBox="1"/>
      </cdr:nvSpPr>
      <cdr:spPr>
        <a:xfrm xmlns:a="http://schemas.openxmlformats.org/drawingml/2006/main">
          <a:off x="5436120" y="2482040"/>
          <a:ext cx="338554" cy="10800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 </a:t>
          </a:r>
          <a:r>
            <a:rPr lang="en-US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685 567,5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0.75173</cdr:x>
      <cdr:y>0.63504</cdr:y>
    </cdr:from>
    <cdr:to>
      <cdr:x>0.78994</cdr:x>
      <cdr:y>0.91234</cdr:y>
    </cdr:to>
    <cdr:sp macro="" textlink="">
      <cdr:nvSpPr>
        <cdr:cNvPr id="14" name="TextBox 4"/>
        <cdr:cNvSpPr txBox="1"/>
      </cdr:nvSpPr>
      <cdr:spPr>
        <a:xfrm xmlns:a="http://schemas.openxmlformats.org/drawingml/2006/main">
          <a:off x="6660193" y="2473509"/>
          <a:ext cx="338554" cy="10800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solidFill>
                <a:schemeClr val="tx1"/>
              </a:solidFill>
            </a:rPr>
            <a:t>5</a:t>
          </a:r>
          <a:r>
            <a:rPr lang="en-US" sz="1000" dirty="0" smtClean="0">
              <a:solidFill>
                <a:schemeClr val="tx1"/>
              </a:solidFill>
            </a:rPr>
            <a:t>04 4</a:t>
          </a:r>
          <a:r>
            <a:rPr lang="ru-RU" sz="1000" dirty="0" smtClean="0">
              <a:solidFill>
                <a:schemeClr val="tx1"/>
              </a:solidFill>
            </a:rPr>
            <a:t>5</a:t>
          </a:r>
          <a:r>
            <a:rPr lang="en-US" sz="1000" dirty="0" smtClean="0">
              <a:solidFill>
                <a:schemeClr val="tx1"/>
              </a:solidFill>
            </a:rPr>
            <a:t>4,0</a:t>
          </a:r>
          <a:endParaRPr lang="ru-RU" sz="1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0.51604</cdr:x>
      <cdr:y>0.71684</cdr:y>
    </cdr:from>
    <cdr:to>
      <cdr:x>0.55667</cdr:x>
      <cdr:y>0.91344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0" y="2792141"/>
          <a:ext cx="360040" cy="765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n-US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</a:t>
          </a:r>
          <a:r>
            <a:rPr lang="en-US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550</a:t>
          </a:r>
          <a:r>
            <a: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sz="1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30525" cy="496888"/>
          </a:xfrm>
          <a:prstGeom prst="rect">
            <a:avLst/>
          </a:prstGeom>
        </p:spPr>
        <p:txBody>
          <a:bodyPr vert="horz" lIns="91300" tIns="45650" rIns="91300" bIns="456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3" y="2"/>
            <a:ext cx="2930525" cy="496888"/>
          </a:xfrm>
          <a:prstGeom prst="rect">
            <a:avLst/>
          </a:prstGeom>
        </p:spPr>
        <p:txBody>
          <a:bodyPr vert="horz" lIns="91300" tIns="45650" rIns="91300" bIns="45650" rtlCol="0"/>
          <a:lstStyle>
            <a:lvl1pPr algn="r">
              <a:defRPr sz="1200"/>
            </a:lvl1pPr>
          </a:lstStyle>
          <a:p>
            <a:fld id="{1A79E0F3-5088-4F7F-B76B-40386CF9BD14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6125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0" tIns="45650" rIns="91300" bIns="456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81" y="4722816"/>
            <a:ext cx="5408613" cy="4473575"/>
          </a:xfrm>
          <a:prstGeom prst="rect">
            <a:avLst/>
          </a:prstGeom>
        </p:spPr>
        <p:txBody>
          <a:bodyPr vert="horz" lIns="91300" tIns="45650" rIns="91300" bIns="4565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4043"/>
            <a:ext cx="2930525" cy="496887"/>
          </a:xfrm>
          <a:prstGeom prst="rect">
            <a:avLst/>
          </a:prstGeom>
        </p:spPr>
        <p:txBody>
          <a:bodyPr vert="horz" lIns="91300" tIns="45650" rIns="91300" bIns="456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3" y="9444043"/>
            <a:ext cx="2930525" cy="496887"/>
          </a:xfrm>
          <a:prstGeom prst="rect">
            <a:avLst/>
          </a:prstGeom>
        </p:spPr>
        <p:txBody>
          <a:bodyPr vert="horz" lIns="91300" tIns="45650" rIns="91300" bIns="45650" rtlCol="0" anchor="b"/>
          <a:lstStyle>
            <a:lvl1pPr algn="r">
              <a:defRPr sz="1200"/>
            </a:lvl1pPr>
          </a:lstStyle>
          <a:p>
            <a:fld id="{568FA17F-3F6F-4B35-85B9-24E9516F1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09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6125"/>
            <a:ext cx="4973637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8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6125"/>
            <a:ext cx="4973637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6125"/>
            <a:ext cx="4973637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6125"/>
            <a:ext cx="4973637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6125"/>
            <a:ext cx="4973637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52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3763" y="746125"/>
            <a:ext cx="4973637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589" indent="-285611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2447" indent="-22849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99425" indent="-22849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6404" indent="-22849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3381" indent="-22849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0362" indent="-22849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7340" indent="-22849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4317" indent="-22849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7FEF70-1434-473A-830D-D1C93070A528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52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33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6125"/>
            <a:ext cx="4973637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9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9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662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1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3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063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9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3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5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40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09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1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4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30"/>
            <a:ext cx="4091674" cy="24593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5"/>
            <a:ext cx="4094404" cy="247064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271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1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4" y="2355849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2" y="3585519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2" y="4270332"/>
            <a:ext cx="3819675" cy="17854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838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1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6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42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85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1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6" y="2349926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8" y="801391"/>
            <a:ext cx="4095643" cy="524949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6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35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9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3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3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2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2" y="6227064"/>
            <a:ext cx="4358641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71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1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8" y="2349926"/>
            <a:ext cx="3113815" cy="2472775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8" y="794719"/>
            <a:ext cx="4095643" cy="525709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01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2" y="1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11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60" y="802808"/>
            <a:ext cx="4118291" cy="52548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16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7510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41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5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36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28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9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4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7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5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21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51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64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98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68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36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08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01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7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5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70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095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52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64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788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AA905C1-1862-44CD-A4F1-8EC07E5012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33216"/>
      </p:ext>
    </p:extLst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148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9259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508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5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00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2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947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245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614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44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609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854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869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30774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5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5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94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847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909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30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858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653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42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418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402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820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455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5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93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569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189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655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275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969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344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773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7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6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9" y="794719"/>
            <a:ext cx="4079089" cy="5257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1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97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12/12/2023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73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  <p:sldLayoutId id="2147484432" r:id="rId12"/>
    <p:sldLayoutId id="214748443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56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24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49" r:id="rId3"/>
    <p:sldLayoutId id="2147484450" r:id="rId4"/>
    <p:sldLayoutId id="2147484451" r:id="rId5"/>
    <p:sldLayoutId id="2147484452" r:id="rId6"/>
    <p:sldLayoutId id="2147484453" r:id="rId7"/>
    <p:sldLayoutId id="2147484454" r:id="rId8"/>
    <p:sldLayoutId id="2147484455" r:id="rId9"/>
    <p:sldLayoutId id="2147484456" r:id="rId10"/>
    <p:sldLayoutId id="214748445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45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18864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Финансовое управление А</a:t>
            </a:r>
            <a:r>
              <a:rPr lang="ru-RU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дминистрации </a:t>
            </a:r>
            <a:r>
              <a:rPr lang="ru-RU" i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муниципального образования «Город Майкоп</a:t>
            </a:r>
            <a:r>
              <a:rPr lang="ru-RU" sz="16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772816"/>
            <a:ext cx="9144000" cy="16312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400" b="1" dirty="0" smtClean="0">
                <a:ln w="12700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sz="4400" b="1" dirty="0">
                <a:ln w="12700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ГРАЖДАН</a:t>
            </a:r>
          </a:p>
          <a:p>
            <a:pPr lvl="0" algn="ctr"/>
            <a:endParaRPr lang="en-US" altLang="ru-RU" sz="1400" b="1" spc="50" dirty="0" smtClean="0">
              <a:ln w="12700" cmpd="sng">
                <a:noFill/>
                <a:prstDash val="solid"/>
              </a:ln>
              <a:effectLst>
                <a:glow rad="101600">
                  <a:srgbClr val="0070C0">
                    <a:alpha val="6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altLang="ru-RU" sz="1400" b="1" spc="50" dirty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Решения Совета народных депутатов муниципального образования «Город Майкоп» </a:t>
            </a:r>
            <a:br>
              <a:rPr lang="ru-RU" altLang="ru-RU" sz="1400" b="1" spc="50" dirty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b="1" spc="50" dirty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 бюджете муниципального образования «Город Майкоп»</a:t>
            </a:r>
          </a:p>
          <a:p>
            <a:pPr lvl="0" algn="ctr"/>
            <a:r>
              <a:rPr lang="ru-RU" altLang="ru-RU" sz="1400" b="1" spc="50" dirty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altLang="ru-RU" sz="1400" b="1" spc="50" dirty="0" smtClean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spc="50" dirty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 и на плановый период </a:t>
            </a:r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altLang="ru-RU" sz="1400" b="1" spc="50" dirty="0" smtClean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spc="50" dirty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altLang="ru-RU" sz="1400" b="1" spc="50" dirty="0" smtClean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spc="50" dirty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627322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b="1" i="1" spc="50" dirty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 Майкоп</a:t>
            </a:r>
          </a:p>
          <a:p>
            <a:pPr lvl="0" algn="ctr"/>
            <a:r>
              <a:rPr lang="en-US" sz="1400" b="1" i="1" spc="50" dirty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RU" sz="1400" b="1" i="1" spc="50" dirty="0">
              <a:ln w="12700" cmpd="sng">
                <a:noFill/>
                <a:prstDash val="solid"/>
              </a:ln>
              <a:effectLst>
                <a:glow rad="101600">
                  <a:srgbClr val="0070C0">
                    <a:alpha val="6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51246173"/>
              </p:ext>
            </p:extLst>
          </p:nvPr>
        </p:nvGraphicFramePr>
        <p:xfrm>
          <a:off x="1524000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21380" y="997433"/>
            <a:ext cx="3301240" cy="140038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Доходы </a:t>
            </a:r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бюджета</a:t>
            </a:r>
            <a:endParaRPr lang="ru-RU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2024 </a:t>
            </a:r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год </a:t>
            </a:r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–</a:t>
            </a:r>
            <a:r>
              <a:rPr 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4 736 209,9</a:t>
            </a:r>
            <a:endParaRPr lang="ru-RU" sz="2000" dirty="0">
              <a:latin typeface="Times New Roman"/>
              <a:cs typeface="Times New Roman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2025 </a:t>
            </a:r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год – </a:t>
            </a:r>
            <a:r>
              <a:rPr lang="ru-RU" sz="2000" dirty="0" smtClean="0">
                <a:latin typeface="Times New Roman"/>
                <a:cs typeface="Times New Roman"/>
              </a:rPr>
              <a:t>4 535 090,8</a:t>
            </a:r>
            <a:endParaRPr lang="ru-RU" sz="2000" dirty="0">
              <a:latin typeface="Times New Roman"/>
              <a:cs typeface="Times New Roman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2026 </a:t>
            </a:r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год – </a:t>
            </a:r>
            <a:r>
              <a:rPr lang="en-US" sz="2000" dirty="0">
                <a:latin typeface="Times New Roman"/>
                <a:cs typeface="Times New Roman"/>
              </a:rPr>
              <a:t>4 </a:t>
            </a:r>
            <a:r>
              <a:rPr lang="ru-RU" sz="2000" dirty="0" smtClean="0">
                <a:latin typeface="Times New Roman"/>
                <a:cs typeface="Times New Roman"/>
              </a:rPr>
              <a:t>710 191,3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8959" y="329330"/>
            <a:ext cx="5826082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chemeClr val="bg1"/>
                </a:solidFill>
                <a:ea typeface="+mj-ea"/>
                <a:cs typeface="Times New Roman" pitchFamily="18" charset="0"/>
              </a:rPr>
              <a:t>Из чего складываются доходы бюджета?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78570" y="843544"/>
            <a:ext cx="901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тыс</a:t>
            </a:r>
            <a:r>
              <a:rPr 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r>
              <a:rPr 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руб</a:t>
            </a:r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184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1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основных параметров бюджета муниципального образования «Город Майкоп»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0566" y="130941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1567" y="3282212"/>
            <a:ext cx="280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46240" y="5016471"/>
            <a:ext cx="316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</a:t>
            </a:r>
          </a:p>
        </p:txBody>
      </p:sp>
      <p:grpSp>
        <p:nvGrpSpPr>
          <p:cNvPr id="126" name="Группа 125"/>
          <p:cNvGrpSpPr/>
          <p:nvPr/>
        </p:nvGrpSpPr>
        <p:grpSpPr>
          <a:xfrm>
            <a:off x="1471277" y="2030121"/>
            <a:ext cx="6667380" cy="750808"/>
            <a:chOff x="1536888" y="1618114"/>
            <a:chExt cx="6667380" cy="750808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0" name="Группа 19"/>
            <p:cNvGrpSpPr/>
            <p:nvPr/>
          </p:nvGrpSpPr>
          <p:grpSpPr>
            <a:xfrm>
              <a:off x="1577827" y="1886844"/>
              <a:ext cx="6626441" cy="482078"/>
              <a:chOff x="1331640" y="2132858"/>
              <a:chExt cx="6480720" cy="502855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1331640" y="2132858"/>
                <a:ext cx="792088" cy="502855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2022 </a:t>
                </a:r>
                <a:r>
                  <a:rPr lang="ru-RU" sz="1000" b="1" dirty="0">
                    <a:solidFill>
                      <a:schemeClr val="bg1"/>
                    </a:solidFill>
                  </a:rPr>
                  <a:t>г. (факт</a:t>
                </a:r>
                <a:r>
                  <a:rPr lang="ru-RU" sz="1000" b="1" dirty="0" smtClean="0">
                    <a:solidFill>
                      <a:schemeClr val="bg1"/>
                    </a:solidFill>
                  </a:rPr>
                  <a:t>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5 259 632,9</a:t>
                </a:r>
              </a:p>
              <a:p>
                <a:pPr algn="ctr"/>
                <a:endParaRPr lang="ru-RU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606568" y="2132858"/>
                <a:ext cx="885311" cy="5028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2023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(план)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6 714 074,8</a:t>
                </a:r>
                <a:endPara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4139952" y="2132858"/>
                <a:ext cx="792088" cy="5028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2024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</a:t>
                </a:r>
              </a:p>
              <a:p>
                <a:pPr algn="ctr"/>
                <a:r>
                  <a:rPr lang="ru-RU" sz="9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4 736 209,9</a:t>
                </a:r>
                <a:endPara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5521353" y="2132858"/>
                <a:ext cx="1016780" cy="5028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2025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(прогноз)</a:t>
                </a:r>
              </a:p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1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535 090,8</a:t>
                </a:r>
                <a:endPara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6946353" y="2132858"/>
                <a:ext cx="866007" cy="5028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2026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 (прогноз)</a:t>
                </a:r>
              </a:p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ru-RU" sz="1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710 191,3</a:t>
                </a:r>
                <a:endPara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536888" y="1618114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37083" y="1629594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00118" y="1626473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04603" y="1630715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30965" y="1633839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2399208" y="1750279"/>
              <a:ext cx="545342" cy="309147"/>
              <a:chOff x="2399208" y="1750279"/>
              <a:chExt cx="545342" cy="309147"/>
            </a:xfrm>
          </p:grpSpPr>
          <p:cxnSp>
            <p:nvCxnSpPr>
              <p:cNvPr id="8" name="Прямая со стрелкой 7"/>
              <p:cNvCxnSpPr/>
              <p:nvPr/>
            </p:nvCxnSpPr>
            <p:spPr>
              <a:xfrm flipV="1">
                <a:off x="2533597" y="1988840"/>
                <a:ext cx="310211" cy="705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 rot="20955754">
                <a:off x="2399208" y="1750279"/>
                <a:ext cx="545342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27,7%</a:t>
                </a:r>
                <a:endPara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3854733" y="1798187"/>
              <a:ext cx="545342" cy="348821"/>
              <a:chOff x="3854733" y="1798187"/>
              <a:chExt cx="545342" cy="348821"/>
            </a:xfrm>
          </p:grpSpPr>
          <p:cxnSp>
            <p:nvCxnSpPr>
              <p:cNvPr id="62" name="Прямая со стрелкой 61"/>
              <p:cNvCxnSpPr/>
              <p:nvPr/>
            </p:nvCxnSpPr>
            <p:spPr>
              <a:xfrm>
                <a:off x="3941704" y="1994367"/>
                <a:ext cx="259806" cy="15264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 rot="1833972">
                <a:off x="3854733" y="1798187"/>
                <a:ext cx="545342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29,5%</a:t>
                </a:r>
                <a:endPara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5327126" y="1781360"/>
              <a:ext cx="474810" cy="346522"/>
              <a:chOff x="5327126" y="1781360"/>
              <a:chExt cx="474810" cy="346522"/>
            </a:xfrm>
          </p:grpSpPr>
          <p:cxnSp>
            <p:nvCxnSpPr>
              <p:cNvPr id="63" name="Прямая со стрелкой 62"/>
              <p:cNvCxnSpPr/>
              <p:nvPr/>
            </p:nvCxnSpPr>
            <p:spPr>
              <a:xfrm>
                <a:off x="5410693" y="2030121"/>
                <a:ext cx="315651" cy="977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 rot="1064484">
                <a:off x="5327126" y="1781360"/>
                <a:ext cx="474810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4,2%</a:t>
                </a:r>
                <a:endPara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6889296" y="1851691"/>
              <a:ext cx="474810" cy="373214"/>
              <a:chOff x="6889296" y="1851691"/>
              <a:chExt cx="474810" cy="373214"/>
            </a:xfrm>
          </p:grpSpPr>
          <p:cxnSp>
            <p:nvCxnSpPr>
              <p:cNvPr id="64" name="Прямая со стрелкой 63"/>
              <p:cNvCxnSpPr/>
              <p:nvPr/>
            </p:nvCxnSpPr>
            <p:spPr>
              <a:xfrm flipV="1">
                <a:off x="6960673" y="2115270"/>
                <a:ext cx="310211" cy="1096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 rot="20565734">
                <a:off x="6889296" y="1851691"/>
                <a:ext cx="474810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3,9%</a:t>
                </a:r>
                <a:endPara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1" name="Группа 130"/>
          <p:cNvGrpSpPr/>
          <p:nvPr/>
        </p:nvGrpSpPr>
        <p:grpSpPr>
          <a:xfrm>
            <a:off x="1491189" y="3573017"/>
            <a:ext cx="6721898" cy="863009"/>
            <a:chOff x="1519186" y="2865480"/>
            <a:chExt cx="6721898" cy="863009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Группа 23"/>
            <p:cNvGrpSpPr/>
            <p:nvPr/>
          </p:nvGrpSpPr>
          <p:grpSpPr>
            <a:xfrm>
              <a:off x="1519186" y="3122496"/>
              <a:ext cx="6721898" cy="605993"/>
              <a:chOff x="1238283" y="2132855"/>
              <a:chExt cx="6574077" cy="632110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1238283" y="2132855"/>
                <a:ext cx="885443" cy="632110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2022 </a:t>
                </a:r>
                <a:r>
                  <a:rPr lang="ru-RU" sz="1000" b="1" dirty="0">
                    <a:solidFill>
                      <a:schemeClr val="bg1"/>
                    </a:solidFill>
                  </a:rPr>
                  <a:t>г. (факт)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1 751 194,7</a:t>
                </a:r>
                <a:endParaRPr lang="ru-RU" sz="1000" b="1" dirty="0">
                  <a:solidFill>
                    <a:schemeClr val="bg1"/>
                  </a:solidFill>
                </a:endParaRPr>
              </a:p>
              <a:p>
                <a:pPr algn="ctr"/>
                <a:endParaRPr lang="ru-RU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606436" y="2132858"/>
                <a:ext cx="885444" cy="63210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2023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(план)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1 892 300,0</a:t>
                </a:r>
                <a:endParaRPr lang="ru-RU" sz="10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4139952" y="2132858"/>
                <a:ext cx="792088" cy="63210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4</a:t>
                </a:r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</a:t>
                </a:r>
              </a:p>
              <a:p>
                <a:pPr algn="ctr"/>
                <a:r>
                  <a:rPr lang="ru-RU" sz="9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2 055 563,0</a:t>
                </a:r>
                <a:endParaRPr lang="ru-RU" sz="10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520799" y="2132858"/>
                <a:ext cx="887405" cy="63210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2025 г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.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(прогноз)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2 155 348,0</a:t>
                </a:r>
                <a:endParaRPr lang="ru-RU" sz="10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928262" y="2132858"/>
                <a:ext cx="884098" cy="63210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6</a:t>
                </a:r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 (прогноз)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2 259 841,0</a:t>
                </a:r>
                <a:endParaRPr lang="ru-RU" sz="10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992032" y="2865480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35831" y="2876669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45280" y="2866193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76630" y="2869641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2427787" y="3019837"/>
              <a:ext cx="452368" cy="337155"/>
              <a:chOff x="2427787" y="3019837"/>
              <a:chExt cx="452368" cy="337155"/>
            </a:xfrm>
          </p:grpSpPr>
          <p:cxnSp>
            <p:nvCxnSpPr>
              <p:cNvPr id="68" name="Прямая со стрелкой 67"/>
              <p:cNvCxnSpPr/>
              <p:nvPr/>
            </p:nvCxnSpPr>
            <p:spPr>
              <a:xfrm flipV="1">
                <a:off x="2533597" y="3221352"/>
                <a:ext cx="310211" cy="1356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 rot="20278696">
                <a:off x="2427787" y="3019837"/>
                <a:ext cx="452368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8,1%</a:t>
                </a:r>
                <a:endParaRPr lang="ru-RU" sz="10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8" name="Группа 77"/>
            <p:cNvGrpSpPr/>
            <p:nvPr/>
          </p:nvGrpSpPr>
          <p:grpSpPr>
            <a:xfrm>
              <a:off x="3904090" y="3098361"/>
              <a:ext cx="507581" cy="415191"/>
              <a:chOff x="3904090" y="3098361"/>
              <a:chExt cx="507581" cy="415191"/>
            </a:xfrm>
          </p:grpSpPr>
          <p:cxnSp>
            <p:nvCxnSpPr>
              <p:cNvPr id="69" name="Прямая со стрелкой 68"/>
              <p:cNvCxnSpPr/>
              <p:nvPr/>
            </p:nvCxnSpPr>
            <p:spPr>
              <a:xfrm flipV="1">
                <a:off x="3904090" y="3341885"/>
                <a:ext cx="507581" cy="1716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 rot="20211752">
                <a:off x="3945764" y="3098361"/>
                <a:ext cx="452368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8,6%</a:t>
                </a:r>
                <a:endParaRPr lang="ru-RU" sz="10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9" name="Группа 78"/>
            <p:cNvGrpSpPr/>
            <p:nvPr/>
          </p:nvGrpSpPr>
          <p:grpSpPr>
            <a:xfrm>
              <a:off x="5361131" y="3052322"/>
              <a:ext cx="452368" cy="461230"/>
              <a:chOff x="5361131" y="3052322"/>
              <a:chExt cx="452368" cy="461230"/>
            </a:xfrm>
          </p:grpSpPr>
          <p:cxnSp>
            <p:nvCxnSpPr>
              <p:cNvPr id="70" name="Прямая со стрелкой 69"/>
              <p:cNvCxnSpPr/>
              <p:nvPr/>
            </p:nvCxnSpPr>
            <p:spPr>
              <a:xfrm flipV="1">
                <a:off x="5382699" y="3295079"/>
                <a:ext cx="404155" cy="21847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 rot="20278696">
                <a:off x="5361131" y="3052322"/>
                <a:ext cx="452368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4,9%</a:t>
                </a:r>
                <a:endParaRPr lang="ru-RU" sz="10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0" name="Группа 79"/>
            <p:cNvGrpSpPr/>
            <p:nvPr/>
          </p:nvGrpSpPr>
          <p:grpSpPr>
            <a:xfrm>
              <a:off x="6888888" y="3023421"/>
              <a:ext cx="452368" cy="490131"/>
              <a:chOff x="6888888" y="3023421"/>
              <a:chExt cx="452368" cy="490131"/>
            </a:xfrm>
          </p:grpSpPr>
          <p:cxnSp>
            <p:nvCxnSpPr>
              <p:cNvPr id="71" name="Прямая со стрелкой 70"/>
              <p:cNvCxnSpPr/>
              <p:nvPr/>
            </p:nvCxnSpPr>
            <p:spPr>
              <a:xfrm flipV="1">
                <a:off x="6923059" y="3295079"/>
                <a:ext cx="318980" cy="21847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 rot="20278696">
                <a:off x="6888888" y="3023421"/>
                <a:ext cx="452368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4,8%</a:t>
                </a:r>
                <a:endParaRPr lang="ru-RU" sz="10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2" name="Группа 131"/>
          <p:cNvGrpSpPr/>
          <p:nvPr/>
        </p:nvGrpSpPr>
        <p:grpSpPr>
          <a:xfrm>
            <a:off x="1491189" y="5494951"/>
            <a:ext cx="6626441" cy="742364"/>
            <a:chOff x="1614641" y="4374069"/>
            <a:chExt cx="6626441" cy="74236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6" name="TextBox 55"/>
            <p:cNvSpPr txBox="1"/>
            <p:nvPr/>
          </p:nvSpPr>
          <p:spPr>
            <a:xfrm>
              <a:off x="7432560" y="4374069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5" name="Группа 124"/>
            <p:cNvGrpSpPr/>
            <p:nvPr/>
          </p:nvGrpSpPr>
          <p:grpSpPr>
            <a:xfrm>
              <a:off x="1614641" y="4502321"/>
              <a:ext cx="6626441" cy="614112"/>
              <a:chOff x="1614641" y="4502321"/>
              <a:chExt cx="6626441" cy="614112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1614641" y="4625430"/>
                <a:ext cx="6626441" cy="491003"/>
                <a:chOff x="1331640" y="2132856"/>
                <a:chExt cx="6480720" cy="512164"/>
              </a:xfrm>
            </p:grpSpPr>
            <p:sp>
              <p:nvSpPr>
                <p:cNvPr id="31" name="Прямоугольник 30"/>
                <p:cNvSpPr/>
                <p:nvPr/>
              </p:nvSpPr>
              <p:spPr>
                <a:xfrm>
                  <a:off x="1331640" y="2132856"/>
                  <a:ext cx="792088" cy="512164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</a:rPr>
                    <a:t>2022 </a:t>
                  </a:r>
                  <a:r>
                    <a:rPr lang="ru-RU" sz="1000" b="1" dirty="0">
                      <a:solidFill>
                        <a:schemeClr val="bg1"/>
                      </a:solidFill>
                    </a:rPr>
                    <a:t>г. (факт)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</a:rPr>
                    <a:t>252 130,1</a:t>
                  </a:r>
                  <a:endParaRPr lang="ru-RU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2699792" y="2132858"/>
                  <a:ext cx="792088" cy="512162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2023 </a:t>
                  </a:r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г.</a:t>
                  </a:r>
                </a:p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(план)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266 595,3</a:t>
                  </a:r>
                  <a:endPara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Прямоугольник 32"/>
                <p:cNvSpPr/>
                <p:nvPr/>
              </p:nvSpPr>
              <p:spPr>
                <a:xfrm>
                  <a:off x="4139952" y="2132858"/>
                  <a:ext cx="792088" cy="512162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202</a:t>
                  </a:r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4</a:t>
                  </a:r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 </a:t>
                  </a:r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г.</a:t>
                  </a:r>
                </a:p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(прогноз)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163 872,3</a:t>
                  </a:r>
                  <a:endPara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Прямоугольник 33"/>
                <p:cNvSpPr/>
                <p:nvPr/>
              </p:nvSpPr>
              <p:spPr>
                <a:xfrm>
                  <a:off x="5616116" y="2132857"/>
                  <a:ext cx="792089" cy="512162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202</a:t>
                  </a:r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5</a:t>
                  </a:r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 </a:t>
                  </a:r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г.</a:t>
                  </a:r>
                </a:p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(прогноз)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173 471,9</a:t>
                  </a:r>
                  <a:endPara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>
                <a:xfrm>
                  <a:off x="6966918" y="2132857"/>
                  <a:ext cx="845442" cy="512162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2026 </a:t>
                  </a:r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г. (прогноз)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164 991,6</a:t>
                  </a:r>
                  <a:endPara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4" name="Группа 103"/>
              <p:cNvGrpSpPr/>
              <p:nvPr/>
            </p:nvGrpSpPr>
            <p:grpSpPr>
              <a:xfrm>
                <a:off x="2437544" y="4612544"/>
                <a:ext cx="540404" cy="359871"/>
                <a:chOff x="2437544" y="4612544"/>
                <a:chExt cx="540404" cy="359871"/>
              </a:xfrm>
            </p:grpSpPr>
            <p:cxnSp>
              <p:nvCxnSpPr>
                <p:cNvPr id="82" name="Прямая со стрелкой 81"/>
                <p:cNvCxnSpPr/>
                <p:nvPr/>
              </p:nvCxnSpPr>
              <p:spPr>
                <a:xfrm flipV="1">
                  <a:off x="2493582" y="4769092"/>
                  <a:ext cx="484366" cy="20332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cxnSp>
            <p:sp>
              <p:nvSpPr>
                <p:cNvPr id="108" name="TextBox 107"/>
                <p:cNvSpPr txBox="1"/>
                <p:nvPr/>
              </p:nvSpPr>
              <p:spPr>
                <a:xfrm rot="20276142">
                  <a:off x="2437544" y="4612544"/>
                  <a:ext cx="452368" cy="24622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softEdge rad="3175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5,7%</a:t>
                  </a:r>
                  <a:endParaRPr lang="ru-RU" sz="1000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5" name="Группа 104"/>
              <p:cNvGrpSpPr/>
              <p:nvPr/>
            </p:nvGrpSpPr>
            <p:grpSpPr>
              <a:xfrm>
                <a:off x="3925796" y="4586997"/>
                <a:ext cx="516488" cy="385418"/>
                <a:chOff x="3925796" y="4586997"/>
                <a:chExt cx="516488" cy="385418"/>
              </a:xfrm>
            </p:grpSpPr>
            <p:cxnSp>
              <p:nvCxnSpPr>
                <p:cNvPr id="83" name="Прямая со стрелкой 82"/>
                <p:cNvCxnSpPr/>
                <p:nvPr/>
              </p:nvCxnSpPr>
              <p:spPr>
                <a:xfrm>
                  <a:off x="3981556" y="4807011"/>
                  <a:ext cx="410616" cy="16540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cxnSp>
            <p:sp>
              <p:nvSpPr>
                <p:cNvPr id="109" name="TextBox 108"/>
                <p:cNvSpPr txBox="1"/>
                <p:nvPr/>
              </p:nvSpPr>
              <p:spPr>
                <a:xfrm rot="954176">
                  <a:off x="3925796" y="4586997"/>
                  <a:ext cx="516488" cy="246221"/>
                </a:xfrm>
                <a:prstGeom prst="rect">
                  <a:avLst/>
                </a:prstGeom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softEdge rad="6350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38,5%</a:t>
                  </a:r>
                  <a:endParaRPr lang="ru-RU" sz="1000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6" name="Группа 105"/>
              <p:cNvGrpSpPr/>
              <p:nvPr/>
            </p:nvGrpSpPr>
            <p:grpSpPr>
              <a:xfrm>
                <a:off x="5386648" y="4502321"/>
                <a:ext cx="549542" cy="440442"/>
                <a:chOff x="5386648" y="4502321"/>
                <a:chExt cx="549542" cy="440442"/>
              </a:xfrm>
            </p:grpSpPr>
            <p:cxnSp>
              <p:nvCxnSpPr>
                <p:cNvPr id="84" name="Прямая со стрелкой 83"/>
                <p:cNvCxnSpPr/>
                <p:nvPr/>
              </p:nvCxnSpPr>
              <p:spPr>
                <a:xfrm flipV="1">
                  <a:off x="5468533" y="4799101"/>
                  <a:ext cx="413775" cy="14366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cxnSp>
            <p:sp>
              <p:nvSpPr>
                <p:cNvPr id="110" name="TextBox 109"/>
                <p:cNvSpPr txBox="1"/>
                <p:nvPr/>
              </p:nvSpPr>
              <p:spPr>
                <a:xfrm rot="20123217">
                  <a:off x="5386648" y="4502321"/>
                  <a:ext cx="549542" cy="246221"/>
                </a:xfrm>
                <a:prstGeom prst="rect">
                  <a:avLst/>
                </a:prstGeom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softEdge rad="6350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ru-RU" sz="1000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5,9%</a:t>
                  </a:r>
                  <a:endParaRPr lang="ru-RU" sz="1000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7" name="Группа 106"/>
              <p:cNvGrpSpPr/>
              <p:nvPr/>
            </p:nvGrpSpPr>
            <p:grpSpPr>
              <a:xfrm>
                <a:off x="6923482" y="4579150"/>
                <a:ext cx="452368" cy="431625"/>
                <a:chOff x="6923482" y="4579150"/>
                <a:chExt cx="452368" cy="431625"/>
              </a:xfrm>
            </p:grpSpPr>
            <p:cxnSp>
              <p:nvCxnSpPr>
                <p:cNvPr id="85" name="Прямая со стрелкой 84"/>
                <p:cNvCxnSpPr/>
                <p:nvPr/>
              </p:nvCxnSpPr>
              <p:spPr>
                <a:xfrm>
                  <a:off x="6970609" y="4849950"/>
                  <a:ext cx="358116" cy="16082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cxnSp>
            <p:sp>
              <p:nvSpPr>
                <p:cNvPr id="111" name="TextBox 110"/>
                <p:cNvSpPr txBox="1"/>
                <p:nvPr/>
              </p:nvSpPr>
              <p:spPr>
                <a:xfrm rot="971766">
                  <a:off x="6923482" y="4579150"/>
                  <a:ext cx="452368" cy="246221"/>
                </a:xfrm>
                <a:prstGeom prst="rect">
                  <a:avLst/>
                </a:prstGeom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softEdge rad="6350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4,9%</a:t>
                  </a:r>
                  <a:endParaRPr lang="ru-RU" sz="1000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" name="TextBox 4"/>
          <p:cNvSpPr txBox="1"/>
          <p:nvPr/>
        </p:nvSpPr>
        <p:spPr>
          <a:xfrm>
            <a:off x="7761098" y="1281710"/>
            <a:ext cx="784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тыс.</a:t>
            </a:r>
            <a:r>
              <a:rPr lang="en-US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руб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79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9071" y="212364"/>
            <a:ext cx="447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54039" y="719117"/>
            <a:ext cx="752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тыс.</a:t>
            </a:r>
            <a:r>
              <a:rPr lang="en-US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руб.</a:t>
            </a:r>
            <a:endParaRPr lang="ru-RU" sz="1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3041" y="2806796"/>
            <a:ext cx="44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(Профицит)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943362"/>
              </p:ext>
            </p:extLst>
          </p:nvPr>
        </p:nvGraphicFramePr>
        <p:xfrm>
          <a:off x="764948" y="4941168"/>
          <a:ext cx="7523132" cy="1757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8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показателя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93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Привлечение кредитов 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кредитных организаций в валюте Российской Федерации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134 550,7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328 309,0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296 113,5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093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Погашение бюджетных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кредитов </a:t>
                      </a:r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других бюджетов бюджетной системы Российской Федерации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- 23 704,5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- 238 309,0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- 181 113,5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5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110 846,2</a:t>
                      </a:r>
                      <a:endParaRPr kumimoji="0" lang="ru-RU" sz="105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5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90 000,0</a:t>
                      </a:r>
                      <a:endParaRPr kumimoji="0" lang="ru-RU" sz="105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5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115 000,0</a:t>
                      </a:r>
                      <a:endParaRPr kumimoji="0" lang="ru-RU" sz="105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38721" y="4026592"/>
            <a:ext cx="6875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финансирования дефицита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муниципального 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«Город Майкоп» </a:t>
            </a:r>
            <a:endParaRPr lang="ru-RU" b="1" dirty="0" smtClean="0">
              <a:ln>
                <a:solidFill>
                  <a:srgbClr val="00206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1158953" y="1785023"/>
            <a:ext cx="6987016" cy="810111"/>
            <a:chOff x="1329399" y="1108152"/>
            <a:chExt cx="6987016" cy="810111"/>
          </a:xfrm>
          <a:effectLst>
            <a:glow rad="228600">
              <a:schemeClr val="accent3">
                <a:lumMod val="40000"/>
                <a:lumOff val="60000"/>
                <a:alpha val="40000"/>
              </a:schemeClr>
            </a:glow>
          </a:effectLst>
        </p:grpSpPr>
        <p:grpSp>
          <p:nvGrpSpPr>
            <p:cNvPr id="5" name="Группа 4"/>
            <p:cNvGrpSpPr/>
            <p:nvPr/>
          </p:nvGrpSpPr>
          <p:grpSpPr>
            <a:xfrm>
              <a:off x="1329399" y="1360543"/>
              <a:ext cx="6987016" cy="557720"/>
              <a:chOff x="1120016" y="2123689"/>
              <a:chExt cx="6833365" cy="581757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120016" y="2131490"/>
                <a:ext cx="1002606" cy="57259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 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ru-RU" sz="1000" b="1" dirty="0">
                    <a:solidFill>
                      <a:schemeClr val="tx1"/>
                    </a:solidFill>
                  </a:rPr>
                  <a:t>факт</a:t>
                </a:r>
                <a:r>
                  <a:rPr lang="ru-RU" sz="1000" b="1" dirty="0" smtClean="0">
                    <a:solidFill>
                      <a:schemeClr val="tx1"/>
                    </a:solidFill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5 236 253,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2671546" y="2132857"/>
                <a:ext cx="957697" cy="57258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(план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6 817 213,7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4139952" y="2132858"/>
                <a:ext cx="792088" cy="57258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(прогноз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4 847 056,1</a:t>
                </a:r>
                <a:endParaRPr lang="ru-RU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5467072" y="2123689"/>
                <a:ext cx="966663" cy="57258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(прогноз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4 625 090,8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7020271" y="2132857"/>
                <a:ext cx="933110" cy="57258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 (прогноз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4 825 191,3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475945" y="1108152"/>
              <a:ext cx="184731" cy="261610"/>
            </a:xfrm>
            <a:prstGeom prst="rect">
              <a:avLst/>
            </a:prstGeom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  <a:softEdge rad="635000"/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2362291" y="1402059"/>
              <a:ext cx="545342" cy="319281"/>
              <a:chOff x="2362291" y="1402059"/>
              <a:chExt cx="545342" cy="319281"/>
            </a:xfrm>
          </p:grpSpPr>
          <p:cxnSp>
            <p:nvCxnSpPr>
              <p:cNvPr id="19" name="Прямая со стрелкой 18"/>
              <p:cNvCxnSpPr/>
              <p:nvPr/>
            </p:nvCxnSpPr>
            <p:spPr>
              <a:xfrm flipV="1">
                <a:off x="2468498" y="1642488"/>
                <a:ext cx="303302" cy="788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 rot="20702411">
                <a:off x="2362291" y="1402059"/>
                <a:ext cx="545342" cy="246221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30,1%</a:t>
                </a:r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2" name="Прямая со стрелкой 31"/>
            <p:cNvCxnSpPr/>
            <p:nvPr/>
          </p:nvCxnSpPr>
          <p:spPr>
            <a:xfrm>
              <a:off x="3995752" y="1534476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5364088" y="1642488"/>
              <a:ext cx="288032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flipV="1">
              <a:off x="6986619" y="1642488"/>
              <a:ext cx="294894" cy="1609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83" name="Группа 82"/>
          <p:cNvGrpSpPr/>
          <p:nvPr/>
        </p:nvGrpSpPr>
        <p:grpSpPr>
          <a:xfrm>
            <a:off x="1311148" y="3212746"/>
            <a:ext cx="6626441" cy="661230"/>
            <a:chOff x="1527618" y="2651099"/>
            <a:chExt cx="6626441" cy="661229"/>
          </a:xfrm>
          <a:effectLst>
            <a:glow rad="228600">
              <a:schemeClr val="accent3">
                <a:lumMod val="40000"/>
                <a:lumOff val="60000"/>
                <a:alpha val="40000"/>
              </a:schemeClr>
            </a:glow>
          </a:effectLst>
        </p:grpSpPr>
        <p:grpSp>
          <p:nvGrpSpPr>
            <p:cNvPr id="12" name="Группа 11"/>
            <p:cNvGrpSpPr/>
            <p:nvPr/>
          </p:nvGrpSpPr>
          <p:grpSpPr>
            <a:xfrm>
              <a:off x="1527618" y="2737483"/>
              <a:ext cx="6626441" cy="574845"/>
              <a:chOff x="1331640" y="2132856"/>
              <a:chExt cx="6480720" cy="599620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1331640" y="2132856"/>
                <a:ext cx="792088" cy="59962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 (факт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+ 23 379,5</a:t>
                </a:r>
                <a:endParaRPr lang="ru-RU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2699792" y="2132858"/>
                <a:ext cx="792088" cy="59961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(план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- 103 138,9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139952" y="2132858"/>
                <a:ext cx="792088" cy="59961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(прогноз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- 110 846,2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616116" y="2132857"/>
                <a:ext cx="792089" cy="59961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(прогноз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- 90 000,0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020272" y="2132858"/>
                <a:ext cx="792088" cy="599617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 (прогноз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- 115 000,0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2" name="Группа 61"/>
            <p:cNvGrpSpPr/>
            <p:nvPr/>
          </p:nvGrpSpPr>
          <p:grpSpPr>
            <a:xfrm>
              <a:off x="2487156" y="2651099"/>
              <a:ext cx="333319" cy="465315"/>
              <a:chOff x="2487156" y="2651099"/>
              <a:chExt cx="333319" cy="465315"/>
            </a:xfrm>
          </p:grpSpPr>
          <p:cxnSp>
            <p:nvCxnSpPr>
              <p:cNvPr id="53" name="Прямая со стрелкой 52"/>
              <p:cNvCxnSpPr/>
              <p:nvPr/>
            </p:nvCxnSpPr>
            <p:spPr>
              <a:xfrm>
                <a:off x="2487156" y="3046792"/>
                <a:ext cx="333319" cy="6962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 rot="20415934">
                <a:off x="2610621" y="2651099"/>
                <a:ext cx="184731" cy="246220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>
              <a:off x="3937108" y="2729827"/>
              <a:ext cx="294669" cy="347252"/>
              <a:chOff x="3937108" y="2729827"/>
              <a:chExt cx="294669" cy="347252"/>
            </a:xfrm>
          </p:grpSpPr>
          <p:cxnSp>
            <p:nvCxnSpPr>
              <p:cNvPr id="54" name="Прямая со стрелкой 53"/>
              <p:cNvCxnSpPr/>
              <p:nvPr/>
            </p:nvCxnSpPr>
            <p:spPr>
              <a:xfrm>
                <a:off x="3937108" y="3026112"/>
                <a:ext cx="274852" cy="509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 rot="1732762">
                <a:off x="4047046" y="2729827"/>
                <a:ext cx="184731" cy="246220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5415736" y="2706234"/>
              <a:ext cx="282454" cy="319877"/>
              <a:chOff x="5415736" y="2706234"/>
              <a:chExt cx="282454" cy="319877"/>
            </a:xfrm>
          </p:grpSpPr>
          <p:cxnSp>
            <p:nvCxnSpPr>
              <p:cNvPr id="56" name="Прямая со стрелкой 55"/>
              <p:cNvCxnSpPr/>
              <p:nvPr/>
            </p:nvCxnSpPr>
            <p:spPr>
              <a:xfrm flipV="1">
                <a:off x="5423338" y="2882095"/>
                <a:ext cx="27485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 rot="19872048">
                <a:off x="5415736" y="2706234"/>
                <a:ext cx="184731" cy="246221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6878104" y="2655057"/>
              <a:ext cx="326550" cy="426546"/>
              <a:chOff x="6878104" y="2655057"/>
              <a:chExt cx="326550" cy="426546"/>
            </a:xfrm>
          </p:grpSpPr>
          <p:cxnSp>
            <p:nvCxnSpPr>
              <p:cNvPr id="57" name="Прямая со стрелкой 56"/>
              <p:cNvCxnSpPr/>
              <p:nvPr/>
            </p:nvCxnSpPr>
            <p:spPr>
              <a:xfrm>
                <a:off x="6878104" y="2996952"/>
                <a:ext cx="326550" cy="846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 rot="20082779">
                <a:off x="6903577" y="2655057"/>
                <a:ext cx="184731" cy="246220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 rot="1301177">
            <a:off x="3755393" y="755863"/>
            <a:ext cx="545342" cy="246221"/>
          </a:xfrm>
          <a:prstGeom prst="rect">
            <a:avLst/>
          </a:prstGeom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</a:t>
            </a:r>
            <a:r>
              <a:rPr lang="ru-RU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819809">
            <a:off x="5092928" y="771058"/>
            <a:ext cx="545342" cy="246221"/>
          </a:xfrm>
          <a:prstGeom prst="rect">
            <a:avLst/>
          </a:prstGeom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12,3</a:t>
            </a:r>
            <a:r>
              <a:rPr lang="ru-RU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9823861">
            <a:off x="6624391" y="820320"/>
            <a:ext cx="474810" cy="246221"/>
          </a:xfrm>
          <a:prstGeom prst="rect">
            <a:avLst/>
          </a:prstGeom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</a:t>
            </a:r>
            <a:r>
              <a:rPr lang="ru-RU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1153006" y="560781"/>
            <a:ext cx="6985885" cy="698443"/>
            <a:chOff x="1330530" y="1108152"/>
            <a:chExt cx="6985885" cy="810112"/>
          </a:xfrm>
          <a:effectLst>
            <a:glow rad="228600">
              <a:schemeClr val="accent3">
                <a:lumMod val="40000"/>
                <a:lumOff val="60000"/>
                <a:alpha val="40000"/>
              </a:schemeClr>
            </a:glow>
          </a:effectLst>
        </p:grpSpPr>
        <p:grpSp>
          <p:nvGrpSpPr>
            <p:cNvPr id="47" name="Группа 46"/>
            <p:cNvGrpSpPr/>
            <p:nvPr/>
          </p:nvGrpSpPr>
          <p:grpSpPr>
            <a:xfrm>
              <a:off x="1330530" y="1369332"/>
              <a:ext cx="6985885" cy="548932"/>
              <a:chOff x="1121122" y="2132856"/>
              <a:chExt cx="6832259" cy="572590"/>
            </a:xfrm>
          </p:grpSpPr>
          <p:sp>
            <p:nvSpPr>
              <p:cNvPr id="68" name="Прямоугольник 67"/>
              <p:cNvSpPr/>
              <p:nvPr/>
            </p:nvSpPr>
            <p:spPr>
              <a:xfrm>
                <a:off x="1121122" y="2132856"/>
                <a:ext cx="1002606" cy="57259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 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ru-RU" sz="1000" b="1" dirty="0">
                    <a:solidFill>
                      <a:schemeClr val="tx1"/>
                    </a:solidFill>
                  </a:rPr>
                  <a:t>факт</a:t>
                </a:r>
                <a:r>
                  <a:rPr lang="ru-RU" sz="1000" b="1" dirty="0" smtClean="0">
                    <a:solidFill>
                      <a:schemeClr val="tx1"/>
                    </a:solidFill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3 256 308,0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2671546" y="2132857"/>
                <a:ext cx="957697" cy="57258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(план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4 5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55 179,5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4139952" y="2132858"/>
                <a:ext cx="792088" cy="57258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(прогноз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2 516 774,6</a:t>
                </a:r>
                <a:endParaRPr lang="ru-RU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5441542" y="2132858"/>
                <a:ext cx="966663" cy="57258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(прогноз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2 206 270,9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7020271" y="2132857"/>
                <a:ext cx="933110" cy="57258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 (прогноз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2 285 358,7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475945" y="1108152"/>
              <a:ext cx="184731" cy="261610"/>
            </a:xfrm>
            <a:prstGeom prst="rect">
              <a:avLst/>
            </a:prstGeom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  <a:softEdge rad="635000"/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2362291" y="1402059"/>
              <a:ext cx="545342" cy="319281"/>
              <a:chOff x="2362291" y="1402059"/>
              <a:chExt cx="545342" cy="319281"/>
            </a:xfrm>
          </p:grpSpPr>
          <p:cxnSp>
            <p:nvCxnSpPr>
              <p:cNvPr id="66" name="Прямая со стрелкой 65"/>
              <p:cNvCxnSpPr/>
              <p:nvPr/>
            </p:nvCxnSpPr>
            <p:spPr>
              <a:xfrm flipV="1">
                <a:off x="2468498" y="1642488"/>
                <a:ext cx="303302" cy="788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 rot="20702411">
                <a:off x="2362291" y="1402059"/>
                <a:ext cx="545342" cy="246221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39,9%</a:t>
                </a:r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0" name="Прямая со стрелкой 49"/>
            <p:cNvCxnSpPr/>
            <p:nvPr/>
          </p:nvCxnSpPr>
          <p:spPr>
            <a:xfrm>
              <a:off x="3961536" y="1553983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>
              <a:off x="5364088" y="1642488"/>
              <a:ext cx="288032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 flipV="1">
              <a:off x="6964393" y="1642488"/>
              <a:ext cx="294894" cy="1609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2236721" y="1466474"/>
            <a:ext cx="447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 rot="1487724">
            <a:off x="3762402" y="2082795"/>
            <a:ext cx="614471" cy="246221"/>
          </a:xfrm>
          <a:prstGeom prst="rect">
            <a:avLst/>
          </a:prstGeom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28,9%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rot="1708202">
            <a:off x="6058777" y="2750788"/>
            <a:ext cx="479739" cy="246221"/>
          </a:xfrm>
          <a:prstGeom prst="rect">
            <a:avLst/>
          </a:prstGeom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20702411">
            <a:off x="6667103" y="2151673"/>
            <a:ext cx="474810" cy="246221"/>
          </a:xfrm>
          <a:prstGeom prst="rect">
            <a:avLst/>
          </a:prstGeom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4,3%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 rot="819809">
            <a:off x="5160984" y="2095252"/>
            <a:ext cx="474810" cy="246221"/>
          </a:xfrm>
          <a:prstGeom prst="rect">
            <a:avLst/>
          </a:prstGeom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4,6%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8864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налоговых доходов бюджета муниципального образования «Город Майкоп»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098401"/>
              </p:ext>
            </p:extLst>
          </p:nvPr>
        </p:nvGraphicFramePr>
        <p:xfrm>
          <a:off x="416249" y="1340769"/>
          <a:ext cx="8505074" cy="4979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93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2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69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69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(факт)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2023 г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(оценка)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2024г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2025 г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2026 г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Налоги на прибыль, доходы: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921 105,3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031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330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1 117  648,0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1 173 530,0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1 229 859,0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Налог на доходы физических лиц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921 105,3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1 0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31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330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1 117 648,0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1 173 530,0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229 859,0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Налоги на товары (работы, услуги):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41 771,4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3 343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44 601,0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45 957,0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50 058,0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043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Акцизы по подакцизным товарам (продукции), производимым в РФ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41 771,4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343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44 601,0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45 957,0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50 058,0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Налоги на совокупный доход: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522 006,4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414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587 721,0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613 550,0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640 496,0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6247">
                <a:tc>
                  <a:txBody>
                    <a:bodyPr/>
                    <a:lstStyle/>
                    <a:p>
                      <a:r>
                        <a:rPr lang="ru-RU" sz="8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 Налог,</a:t>
                      </a:r>
                      <a:r>
                        <a:rPr lang="ru-RU" sz="800" b="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взимаемый в связи с применением УСН</a:t>
                      </a:r>
                      <a:endParaRPr lang="ru-RU" sz="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460 598,8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8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78</a:t>
                      </a:r>
                      <a:r>
                        <a:rPr lang="ru-RU" sz="8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5</a:t>
                      </a:r>
                      <a:r>
                        <a:rPr lang="en-US" sz="8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75</a:t>
                      </a:r>
                      <a:r>
                        <a:rPr lang="ru-RU" sz="8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,0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524 896,0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547 992,0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572 103,0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itchFamily="34" charset="0"/>
                        </a:rPr>
                        <a:t>- Единый налог на вмененный доход для отдельных видов деятельности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1 026,5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-964,0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Единый сельскохозяйственный налог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14 761,6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25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64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7,0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15 735,0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16 396,0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17 068,0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Налог,</a:t>
                      </a:r>
                      <a:r>
                        <a:rPr lang="ru-RU" sz="800" baseline="0" dirty="0">
                          <a:latin typeface="+mn-lt"/>
                          <a:cs typeface="Arial" panose="020B0604020202020204" pitchFamily="34" charset="0"/>
                        </a:rPr>
                        <a:t> взимаемый в связи с применением патентной системы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45 619,5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6,0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47 090,0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49 162,0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51 325,0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Налоги на имущество: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227 859,8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0</a:t>
                      </a:r>
                      <a:r>
                        <a:rPr lang="en-US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50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270 369,0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285 647,0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301 528,0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0216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Налог</a:t>
                      </a:r>
                      <a:r>
                        <a:rPr lang="ru-RU" sz="800" baseline="0" dirty="0">
                          <a:latin typeface="+mn-lt"/>
                          <a:cs typeface="Arial" panose="020B0604020202020204" pitchFamily="34" charset="0"/>
                        </a:rPr>
                        <a:t> на имущество физических лиц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57 551,2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061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88 814,0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92 633,0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96 060,0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Налог на имущество организаций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100 853,6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894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116 928,0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128 387,0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140 841,0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Земельный налог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69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455,0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70 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095,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64 627,0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64 627,0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64 627,0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Налоги, сборы и регулярные платежи за пользование природными ресурсами: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11 550,3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1</a:t>
                      </a:r>
                      <a:r>
                        <a:rPr lang="en-US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25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8 491,0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8 754,0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9 025,0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Налог на добычу</a:t>
                      </a:r>
                      <a:r>
                        <a:rPr lang="ru-RU" sz="800" baseline="0" dirty="0">
                          <a:latin typeface="+mn-lt"/>
                          <a:cs typeface="Arial" panose="020B0604020202020204" pitchFamily="34" charset="0"/>
                        </a:rPr>
                        <a:t> общераспространенных полезных ископаемых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550,3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1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25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,0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8 491,0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8 754,0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9 025,0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Государственная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пошлина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26 903,5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8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437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26 733,0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27 910,0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28 875,0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Задолженность и перерасчеты по отмененным налогам и сборам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-2,0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Итого налоговые доходы: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1 751</a:t>
                      </a:r>
                      <a:r>
                        <a:rPr lang="ru-RU" sz="8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194,7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903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702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2 055 563,0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2 155 348,0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2 259 841,0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44409" y="921785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тыс.руб</a:t>
            </a:r>
            <a:r>
              <a:rPr lang="ru-RU" sz="1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4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Крупнейшие налогоплательщики в муниципальном образовании «Город Майкоп»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1700808"/>
            <a:ext cx="3672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МВД по Республике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Адыгея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ФГБОУ ВО «АГУ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ФКУ «ЕРЦ МО РФ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ФГБОУ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 «МГТУ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ГБУЗРА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АРКБ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Отдел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МВД России по г.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Майкопу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Филиал ПАО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Россети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Кубань»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ООО ТД «Виктория»</a:t>
            </a:r>
          </a:p>
          <a:p>
            <a:endParaRPr lang="ru-RU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47" y="2071061"/>
            <a:ext cx="3873114" cy="2582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89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неналоговых доходов бюджета муниципального образования «Город Майкоп»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61544" y="1070302"/>
            <a:ext cx="752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тыс. руб</a:t>
            </a:r>
            <a:r>
              <a:rPr lang="ru-RU" sz="1100" b="1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47188"/>
              </p:ext>
            </p:extLst>
          </p:nvPr>
        </p:nvGraphicFramePr>
        <p:xfrm>
          <a:off x="405793" y="1412776"/>
          <a:ext cx="8505074" cy="49089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58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04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2022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(факт)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2023 г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(оценка)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2024 г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2025 г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2026 г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использования</a:t>
                      </a:r>
                      <a:r>
                        <a:rPr lang="ru-RU" sz="11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имущества, находящегося в государственной и муниципальной собственности</a:t>
                      </a:r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150 454,8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160 279,8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102 087,9</a:t>
                      </a:r>
                      <a:endParaRPr kumimoji="0"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111 176,2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101 895,9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ru-RU" sz="800" dirty="0"/>
                        <a:t>- Доходы в виде прибыли, приходящейся на доли в уставных</a:t>
                      </a:r>
                      <a:r>
                        <a:rPr lang="ru-RU" sz="800" baseline="0" dirty="0"/>
                        <a:t> (складочных) капиталах хозяйственных товариществ и обществ, или дивидендов по акциям, принадлежащим городским округам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453,3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453,3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ru-RU" sz="800" dirty="0"/>
                        <a:t>- 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 же имущества государственных и муниципальных унитарных предприятий, в том числе казенных)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82 566,9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95 245,1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94 492,9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94 492,9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94 492,9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ru-RU" sz="800" dirty="0"/>
                        <a:t>- Доходы от перечисления части прибыли, остающейся после уплаты налогов и иных</a:t>
                      </a:r>
                      <a:r>
                        <a:rPr lang="ru-RU" sz="800" baseline="0" dirty="0"/>
                        <a:t> обязательных платежей муниципальных унитарных предприятий, созданных городскими округами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706,7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979,6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748,0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748,0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748,0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- </a:t>
                      </a:r>
                      <a:r>
                        <a:rPr lang="ru-RU" sz="800" dirty="0" smtClean="0"/>
                        <a:t>Прочие </a:t>
                      </a:r>
                      <a:r>
                        <a:rPr lang="ru-RU" sz="800" dirty="0"/>
                        <a:t>поступления  от использования имущества, находящегося в собственности городских </a:t>
                      </a:r>
                      <a:r>
                        <a:rPr lang="ru-RU" sz="800" dirty="0" smtClean="0"/>
                        <a:t>округов (за </a:t>
                      </a:r>
                      <a:r>
                        <a:rPr lang="ru-RU" sz="800" dirty="0"/>
                        <a:t>исключением имущества муниципальных автономных учреждений, а также имущества муниципальных унитарных предприятий, в том числе казенных) 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61 392,5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59 141,8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2 251,7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2 251,7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2 251,7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+mn-lt"/>
                          <a:cs typeface="Arial" panose="020B0604020202020204" pitchFamily="34" charset="0"/>
                        </a:rPr>
                        <a:t>- 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</a:t>
                      </a:r>
                      <a:endParaRPr lang="ru-RU" sz="8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800" b="0" baseline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335,4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4 460,0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4 595,3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13 683,6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4 403,3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Платежи при пользовании природными ресурсами: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7 285,7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6 499,8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9 467,0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10 044,0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10 445,0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5043">
                <a:tc>
                  <a:txBody>
                    <a:bodyPr/>
                    <a:lstStyle/>
                    <a:p>
                      <a:r>
                        <a:rPr lang="ru-RU" sz="800" dirty="0"/>
                        <a:t>- Плата за негативное воздействие на окружающую среду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7 285,7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6 499,8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9 467,0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10 044,0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10 445,0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Доходы от оказания платных услуг (работ) и компенсации затрат </a:t>
                      </a:r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государства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29 660,7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15 023,6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2 230,1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2 180,2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2 591,6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Доходы от продажи материальных и нематериальных </a:t>
                      </a:r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активов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57 776,3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57 163,6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43 145,8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43 145,8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43 145,8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Штрафы, санкции, возмещение </a:t>
                      </a:r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ущерба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6 952,6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4 365,3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6 941,5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6 925,7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6 913,3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Итого неналоговые </a:t>
                      </a:r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доходы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252 130,1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243 332,1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163 872,3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173 471,9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164 991,6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8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678978"/>
              </p:ext>
            </p:extLst>
          </p:nvPr>
        </p:nvGraphicFramePr>
        <p:xfrm>
          <a:off x="94877" y="705413"/>
          <a:ext cx="8894246" cy="590035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8788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30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30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30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30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307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dirty="0">
                          <a:effectLst/>
                        </a:rPr>
                        <a:t>Наименование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  <a:r>
                        <a:rPr kumimoji="0" lang="ru-RU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r>
                        <a:rPr lang="ru-RU" sz="1100" dirty="0"/>
                        <a:t>(факт)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2023г</a:t>
                      </a:r>
                      <a:r>
                        <a:rPr lang="ru-RU" sz="1100" dirty="0"/>
                        <a:t>.</a:t>
                      </a:r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</a:t>
                      </a:r>
                      <a:r>
                        <a:rPr lang="ru-RU" sz="1100" dirty="0"/>
                        <a:t>г.</a:t>
                      </a:r>
                    </a:p>
                    <a:p>
                      <a:pPr algn="ctr"/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г</a:t>
                      </a:r>
                      <a:r>
                        <a:rPr lang="ru-RU" sz="1100" dirty="0"/>
                        <a:t>.</a:t>
                      </a:r>
                    </a:p>
                    <a:p>
                      <a:pPr algn="ctr"/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г</a:t>
                      </a:r>
                      <a:r>
                        <a:rPr lang="ru-RU" sz="1100" dirty="0"/>
                        <a:t>.</a:t>
                      </a:r>
                    </a:p>
                    <a:p>
                      <a:pPr algn="ctr"/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16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1" u="none" strike="noStrike" dirty="0" smtClean="0">
                          <a:effectLst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effectLst/>
                        </a:rPr>
                        <a:t>3 249 209,8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effectLst/>
                        </a:rPr>
                        <a:t>4 536 316,6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effectLst/>
                        </a:rPr>
                        <a:t>2 516 774,6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effectLst/>
                        </a:rPr>
                        <a:t>2 206</a:t>
                      </a:r>
                      <a:r>
                        <a:rPr lang="ru-RU" sz="1100" b="1" u="none" strike="noStrike" baseline="0" dirty="0" smtClean="0">
                          <a:effectLst/>
                        </a:rPr>
                        <a:t> 270,9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effectLst/>
                        </a:rPr>
                        <a:t>2 285 358,7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1" u="none" strike="noStrike" dirty="0">
                          <a:effectLst/>
                        </a:rPr>
                        <a:t>Дотации</a:t>
                      </a:r>
                      <a:r>
                        <a:rPr lang="ru-RU" sz="1100" b="1" u="none" strike="noStrike" dirty="0">
                          <a:effectLst/>
                        </a:rPr>
                        <a:t> 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effectLst/>
                        </a:rPr>
                        <a:t>3873,7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effectLst/>
                        </a:rPr>
                        <a:t>16 438,3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effectLst/>
                        </a:rPr>
                        <a:t>–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effectLst/>
                        </a:rPr>
                        <a:t>–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effectLst/>
                        </a:rPr>
                        <a:t>–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>
                          <a:effectLst/>
                        </a:rPr>
                        <a:t>На поддержку мер по обеспечению сбалансированности бюджетов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8 000,0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942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За достижение показателей деятельности органов исполнительной власти субъектов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3 175,0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4 618,0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За достижение</a:t>
                      </a:r>
                      <a:r>
                        <a:rPr lang="ru-RU" sz="800" baseline="0" dirty="0" smtClean="0"/>
                        <a:t> наилучших значений показателей уровня и динамики эффективности деятельности органов местного самоуправления городских округов и муниципальных районов за 2022 год</a:t>
                      </a:r>
                      <a:endParaRPr lang="ru-RU" sz="800" dirty="0" smtClean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3 000,0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2064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За достижение наилучших результатов по увеличению налогового </a:t>
                      </a:r>
                      <a:r>
                        <a:rPr lang="ru-RU" sz="800" dirty="0" smtClean="0"/>
                        <a:t>потенциала</a:t>
                      </a:r>
                      <a:endParaRPr lang="ru-RU" sz="800" dirty="0" smtClean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698,7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820,3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1" u="none" strike="noStrike" dirty="0">
                          <a:effectLst/>
                        </a:rPr>
                        <a:t>Субсидии</a:t>
                      </a:r>
                      <a:r>
                        <a:rPr lang="ru-RU" sz="1100" b="1" u="none" strike="noStrike" dirty="0">
                          <a:effectLst/>
                        </a:rPr>
                        <a:t> 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effectLst/>
                        </a:rPr>
                        <a:t>1 573 545,5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effectLst/>
                        </a:rPr>
                        <a:t>2 811</a:t>
                      </a:r>
                      <a:r>
                        <a:rPr lang="ru-RU" sz="800" b="1" u="none" strike="noStrike" baseline="0" dirty="0" smtClean="0">
                          <a:effectLst/>
                        </a:rPr>
                        <a:t> 326,5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effectLst/>
                        </a:rPr>
                        <a:t>670 407,8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effectLst/>
                        </a:rPr>
                        <a:t>328 377,9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effectLst/>
                        </a:rPr>
                        <a:t>333 511,9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софинансирование капитальных вложений в объекты муниципальной собственности (Реконструкция сетей водоснабжения, строительство и реконструкция объектов водоснабжения, строительство и реконструкция объектов водоотведения и очистки сточных вод на территории муниципального образования «Город Майкоп»)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7 000,0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34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3</a:t>
                      </a:r>
                      <a:r>
                        <a:rPr lang="ru-RU" sz="800" u="none" strike="noStrike" dirty="0" smtClean="0">
                          <a:effectLst/>
                        </a:rPr>
                        <a:t>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>
                          <a:effectLst/>
                        </a:rPr>
                        <a:t>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81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171,5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96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868,7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101 165,4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96 923,4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94 715,2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реализацию мероприятий по модернизации школьных систем образования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303 444,0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324 387,3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обеспечение 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1 010,1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585,5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537,9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535,2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558,2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софинансирование мероприятий по организации в муниципальных общеобразовательных организациях бесплатного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питания для обучающихся, относящихся к категориям обучающихся, которым предоставляется бесплатное питание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14 951,0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17 300,0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19 061,0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19 061,0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19 061,0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мероприятия по энергосбережению и  повышению энергетической эффективности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74 496,6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10 000,0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>
                          <a:effectLst/>
                        </a:rPr>
                        <a:t>На софинансирование капитальных вложений в объекты государственной (муниципальной) собственности субъектов Российской Федерации и (или) софинансирование мероприятий, не относящихся к капитальным вложениям в объекты государственной (муниципальной) собственности субъектов Российской Федерации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u="none" strike="noStrike" kern="1200" dirty="0" smtClean="0">
                          <a:effectLst/>
                        </a:rPr>
                        <a:t>288 957,7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578 817,9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4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278,4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5 730,3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11 984,0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строительство и реконструкцию объектов питьевого водоснабжения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96 595,9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развитие сети учреждений культурно-досугового типа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30 636,4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88 000,0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укрепление материально-технической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базы муниципальных учреждений культуры (Капитальный ремонт нежилого помещения)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36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872,1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строительство (реконструкцию), капитальный ремонт и ремонт автомобильных дорог общего пользования местного значения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288 785,9</a:t>
                      </a:r>
                      <a:endParaRPr lang="ru-RU" sz="8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276 534,7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109 294,6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>
                          <a:effectLst/>
                        </a:rPr>
                        <a:t>На строительство (реконструкцию), капитальный ремонт и ремонт автомобильных дорог общего пользования местного </a:t>
                      </a:r>
                      <a:r>
                        <a:rPr lang="ru-RU" sz="800" u="none" strike="noStrike" dirty="0" smtClean="0">
                          <a:effectLst/>
                        </a:rPr>
                        <a:t>значения в рамках реализации мероприятий региональной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программы дорожной деятельности федерального проекта «Дорожная сеть»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310 030,8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200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185,5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200 000,0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200 000,0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/>
                        <a:t>На закупку оборудования для создания «умных» спортивных площадок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26 261,5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/>
                        <a:t>На</a:t>
                      </a:r>
                      <a:r>
                        <a:rPr lang="ru-RU" sz="800" u="none" strike="noStrike" baseline="0" dirty="0" smtClean="0"/>
                        <a:t> организацию и внедрение в городских округах, городских и сельских поселениях системы раздельного сбора </a:t>
                      </a:r>
                      <a:r>
                        <a:rPr lang="ru-RU" sz="800" u="none" strike="noStrike" baseline="0" dirty="0" err="1" smtClean="0"/>
                        <a:t>твердых</a:t>
                      </a:r>
                      <a:r>
                        <a:rPr lang="ru-RU" sz="800" u="none" strike="noStrike" baseline="0" dirty="0" smtClean="0"/>
                        <a:t> коммунальных отходов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4 200,0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4877" y="59082"/>
            <a:ext cx="895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32263" y="443803"/>
            <a:ext cx="7168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err="1">
                <a:solidFill>
                  <a:schemeClr val="accent2">
                    <a:lumMod val="50000"/>
                  </a:schemeClr>
                </a:solidFill>
              </a:rPr>
              <a:t>тыс.руб</a:t>
            </a: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40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941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44408" y="551082"/>
            <a:ext cx="670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т</a:t>
            </a:r>
            <a:r>
              <a:rPr lang="ru-RU" sz="1000" b="1" dirty="0" err="1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ыс.руб</a:t>
            </a: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051077"/>
              </p:ext>
            </p:extLst>
          </p:nvPr>
        </p:nvGraphicFramePr>
        <p:xfrm>
          <a:off x="107505" y="797303"/>
          <a:ext cx="8928988" cy="582783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9069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44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44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44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44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44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dirty="0">
                          <a:effectLst/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г</a:t>
                      </a:r>
                      <a:r>
                        <a:rPr lang="ru-RU" sz="1100" dirty="0"/>
                        <a:t>.</a:t>
                      </a:r>
                    </a:p>
                    <a:p>
                      <a:pPr algn="ctr"/>
                      <a:r>
                        <a:rPr lang="ru-RU" sz="1100" dirty="0"/>
                        <a:t>(факт)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г</a:t>
                      </a:r>
                      <a:r>
                        <a:rPr lang="ru-RU" sz="1100" dirty="0"/>
                        <a:t>.</a:t>
                      </a:r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</a:t>
                      </a:r>
                      <a:r>
                        <a:rPr lang="ru-RU" sz="1100" dirty="0"/>
                        <a:t>г.</a:t>
                      </a:r>
                    </a:p>
                    <a:p>
                      <a:pPr algn="ctr"/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г</a:t>
                      </a:r>
                      <a:r>
                        <a:rPr lang="ru-RU" sz="1100" dirty="0"/>
                        <a:t>.</a:t>
                      </a:r>
                    </a:p>
                    <a:p>
                      <a:pPr algn="ctr"/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г</a:t>
                      </a:r>
                      <a:r>
                        <a:rPr lang="ru-RU" sz="1100" dirty="0"/>
                        <a:t>.</a:t>
                      </a:r>
                    </a:p>
                    <a:p>
                      <a:pPr algn="ctr"/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/>
                        <a:t>На создание дополнительных мест для детей в возрасте от 1,5 до 3 лет любой направленности в организациях, осуществляющих образовательную деятельность (за исключением государственных,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1 851,0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1 869,7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0874">
                <a:tc>
                  <a:txBody>
                    <a:bodyPr/>
                    <a:lstStyle/>
                    <a:p>
                      <a:pPr marL="0" algn="just" rtl="0" eaLnBrk="1" fontAlgn="t" latinLnBrk="0" hangingPunct="1"/>
                      <a:r>
                        <a:rPr kumimoji="0" lang="ru-RU" sz="800" u="none" strike="noStrike" kern="1200" dirty="0" smtClean="0"/>
                        <a:t>На проведение работ по капитальному ремонту зданий муниципальных общеобразовательных организаций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34 111,6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algn="just" rtl="0" eaLnBrk="1" fontAlgn="t" latinLnBrk="0" hangingPunct="1"/>
                      <a:r>
                        <a:rPr kumimoji="0" lang="ru-RU" sz="800" u="none" strike="noStrike" kern="1200" dirty="0" smtClean="0"/>
                        <a:t>На проведение работ по благоустройству зданий</a:t>
                      </a:r>
                      <a:r>
                        <a:rPr kumimoji="0" lang="ru-RU" sz="800" u="none" strike="noStrike" kern="1200" baseline="0" dirty="0" smtClean="0"/>
                        <a:t> и территорий муниципальных общеобразовательных организаций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18 016,9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algn="just" rtl="0" eaLnBrk="1" fontAlgn="t" latinLnBrk="0" hangingPunct="1"/>
                      <a:r>
                        <a:rPr kumimoji="0" lang="ru-RU" sz="800" u="none" strike="noStrike" kern="1200" dirty="0" smtClean="0"/>
                        <a:t>На создание скульптурных композиций,</a:t>
                      </a:r>
                      <a:r>
                        <a:rPr kumimoji="0" lang="ru-RU" sz="800" u="none" strike="noStrike" kern="1200" baseline="0" dirty="0" smtClean="0"/>
                        <a:t> реставрацию памятников на территории муниципальных образований в рамках комплекса мероприятий, посвященных празднованию 100-летия Республики Адыгея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7 513,4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marL="0" algn="just" rtl="0" eaLnBrk="1" fontAlgn="t" latinLnBrk="0" hangingPunct="1"/>
                      <a:r>
                        <a:rPr kumimoji="0" lang="ru-RU" sz="800" u="none" strike="noStrike" kern="1200" dirty="0" smtClean="0"/>
                        <a:t>На мероприятия по совершенствованию системы организации дорожного движения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2 903,0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1 200,0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/>
                        <a:t>На поддержку отрасли культуры (комплектование книжных фондов муниципальных общедоступных библиотек и государственных центральных библиотек субъектов Российской Федерации)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472,0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412,7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376,8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377,1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387,1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/>
                        <a:t>На реализацию программ формирования современной городской среды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109 661,8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77 101,3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/>
                        <a:t>На частичную компенсацию расходов на повышение оплаты труда работников бюджетной </a:t>
                      </a:r>
                      <a:r>
                        <a:rPr lang="ru-RU" sz="800" u="none" strike="noStrike" dirty="0" smtClean="0"/>
                        <a:t>сферы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56 345,9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50 528,0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22 388,0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291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реализацию мероприятий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по обеспечению жильем молодых семей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36 122,9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47 048,0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21 765,2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0709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реализацию мероприятий по благоустройству территории городских округов с численностью населения свыше 150 тысяч человек (Благоустройство общественных территорий, Благоустройство дворовых территорий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многоквартирных домов)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95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319,5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143 461,1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500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мероприятия по внедрению современных  архитектурно-строительных систем, объемно-планировочных и конструктивных решений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7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18 414,1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36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преобразование отрасли городского хозяйства посредством внедрения цифровых технологий и платформенных решений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15 340,8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36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озеленение территории муниципальных образований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2 012,5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25 887,5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проведение мероприятий по обеспечению деятельности советников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директора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1 822,2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5 634,8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5 750,9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6 806,4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обеспечение мероприятий по переселению граждан из аварийного жилищного фонда за счет средств республиканского бюджета Республики Адыгея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29 010,0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60 838,0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36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baseline="0" dirty="0" smtClean="0">
                          <a:effectLst/>
                        </a:rPr>
                        <a:t>На обеспечение мероприятий по переселению граждан из аварийного жилищного фонда за счет средств, поступивших от государственной корпорации – Фонда содействия реформированию жилищно-коммунального хозяйства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65 122,6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36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финансирование мероприятий по предоставлению дополнительных мер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поддержки, направленных на предоставление гражданам – собственникам помещений в аварийном жилищном фонде субсидии на приобретение жилых помещений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7 296,4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36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реализацию мероприятий в сфере реабилитации и </a:t>
                      </a:r>
                      <a:r>
                        <a:rPr lang="ru-RU" sz="800" u="none" strike="noStrike" dirty="0" err="1" smtClean="0">
                          <a:effectLst/>
                        </a:rPr>
                        <a:t>абилитации</a:t>
                      </a:r>
                      <a:r>
                        <a:rPr lang="ru-RU" sz="800" u="none" strike="noStrike" dirty="0" smtClean="0">
                          <a:effectLst/>
                        </a:rPr>
                        <a:t> инвалидов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990,0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68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045" y="77728"/>
            <a:ext cx="916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99376"/>
              </p:ext>
            </p:extLst>
          </p:nvPr>
        </p:nvGraphicFramePr>
        <p:xfrm>
          <a:off x="215516" y="803878"/>
          <a:ext cx="8712969" cy="571122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8990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27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27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27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27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2022 </a:t>
                      </a:r>
                      <a:r>
                        <a:rPr lang="ru-RU" sz="900" dirty="0">
                          <a:effectLst/>
                        </a:rPr>
                        <a:t>г.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(факт)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2023 г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(оценка)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2024г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2025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2026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963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</a:t>
                      </a:r>
                      <a:r>
                        <a:rPr lang="ru-RU" sz="800" u="none" strike="noStrike" dirty="0" err="1" smtClean="0">
                          <a:effectLst/>
                        </a:rPr>
                        <a:t>софинансирование</a:t>
                      </a:r>
                      <a:r>
                        <a:rPr lang="ru-RU" sz="800" u="none" strike="noStrike" dirty="0" smtClean="0">
                          <a:effectLst/>
                        </a:rPr>
                        <a:t> расходных обязательств,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связанных с реализацией федеральной целевой программы «Увековечение памяти погибших при защите Отечества на 2019-2024 годы»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10 ,1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963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baseline="0" dirty="0" smtClean="0">
                          <a:effectLst/>
                        </a:rPr>
                        <a:t>На обновление подвижного состава наземного общественного транспорта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198 680,0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963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baseline="0" dirty="0" smtClean="0">
                          <a:effectLst/>
                        </a:rPr>
                        <a:t>На ремонт бассейнов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383 219,9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963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baseline="0" dirty="0" smtClean="0">
                          <a:effectLst/>
                        </a:rPr>
                        <a:t>На создание обеспечивающей инфраструктуры к бассейнам, в том числе разработка проектно-сметной документации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66 780,1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9639">
                <a:tc>
                  <a:txBody>
                    <a:bodyPr/>
                    <a:lstStyle/>
                    <a:p>
                      <a:pPr algn="just" rtl="0" fontAlgn="t"/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 приобретение специализированной коммунальной техники в целях содержания </a:t>
                      </a: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территории парка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12 213,6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963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о</a:t>
                      </a:r>
                      <a:r>
                        <a:rPr lang="ru-RU" sz="800" u="none" strike="noStrike" dirty="0" smtClean="0">
                          <a:effectLst/>
                        </a:rPr>
                        <a:t>бновление материально-технической базы для организации учебно-исследовательской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деятельности, научно-практической, творческой деятельности, занятий физической культурой и спортом в образовательных организациях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808,0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963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u="none" strike="noStrike" dirty="0">
                          <a:effectLst/>
                        </a:rPr>
                        <a:t>Субвенции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effectLst/>
                        </a:rPr>
                        <a:t>1 405 881,3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effectLst/>
                        </a:rPr>
                        <a:t>1 641 853,5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effectLst/>
                        </a:rPr>
                        <a:t>1 782 376,2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effectLst/>
                        </a:rPr>
                        <a:t>1 813 688,9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effectLst/>
                        </a:rPr>
                        <a:t>1 887 308,5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получение дошкольного образования в муниципальных ДОУ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568 113,4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635 921,1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653 436,7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687 156,5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738 415,4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получение дошкольного образования в частных ДОУ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общеобразовательные учреждения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680 563,3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784 598,0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921 240,7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919 355,4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944 369,8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7585382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негосударственные общеобразовательные учреждения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5 237,2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6 274,0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6 674,0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6 674,0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6 674,0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1547044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ежемесячные пособия детям-сиротам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45 725,2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58 695,9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60 634,9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60 634,9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60 634,9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оплату труда и доплату приемным родителям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33</a:t>
                      </a:r>
                      <a:r>
                        <a:rPr lang="ru-RU" sz="800" u="none" strike="noStrike" baseline="0" dirty="0" smtClean="0"/>
                        <a:t> 608,3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46 907,0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46 004,7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46 004,7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46 004,7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пособия детям-сиротам на проезд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172,8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172,8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172,8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172,8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Выплаты детям-сиротам на ремонт собственного жилья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20,0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20,0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20,0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предоставление льгот по ЖКУ специалистам села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4 914,9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5 107,6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</a:t>
                      </a:r>
                      <a:r>
                        <a:rPr lang="ru-RU" sz="800" u="none" strike="noStrike" baseline="0" dirty="0" smtClean="0"/>
                        <a:t> 099,0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9 915,2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13</a:t>
                      </a:r>
                      <a:r>
                        <a:rPr lang="ru-RU" sz="800" u="none" strike="noStrike" baseline="0" dirty="0" smtClean="0"/>
                        <a:t> 364,0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содержание административной комиссии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содержание комиссии по делам несовершеннолетних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2 502,5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u="none" strike="noStrike" kern="1200" dirty="0" smtClean="0"/>
                        <a:t>2 614,7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2 781,5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2 891,5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3 005,7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содержание комиссии по опеке и попечительству несовершеннолетних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3 620,3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3 883,4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4 200,7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4 367,0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4 539,9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содержание комиссии по опеке и попечительству совершеннолетних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1 256,0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u="none" strike="noStrike" kern="1200" dirty="0" smtClean="0"/>
                        <a:t>1 319,7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1 415,6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1 471,7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1 530,0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52 950,6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71 520,0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64 466,5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59 796,1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53 348,2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</a:t>
                      </a:r>
                      <a:r>
                        <a:rPr lang="ru-RU" sz="800" u="none" strike="noStrike" dirty="0" smtClean="0"/>
                        <a:t>компенсацию</a:t>
                      </a:r>
                      <a:r>
                        <a:rPr lang="ru-RU" sz="800" u="none" strike="noStrike" baseline="0" dirty="0" smtClean="0"/>
                        <a:t> </a:t>
                      </a:r>
                      <a:r>
                        <a:rPr lang="ru-RU" sz="800" u="none" strike="noStrike" dirty="0" smtClean="0"/>
                        <a:t>части </a:t>
                      </a:r>
                      <a:r>
                        <a:rPr lang="ru-RU" sz="800" u="none" strike="noStrike" dirty="0"/>
                        <a:t>родительской платы за содержание детей в ДОУ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1 645,3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1 846,2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1 846,1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1 846,1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1 846,1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выплату компенсации за работу по подготовке и проведению единого государственного экзамена педагогическим работникам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2</a:t>
                      </a:r>
                      <a:r>
                        <a:rPr lang="ru-RU" sz="800" u="none" strike="noStrike" baseline="0" dirty="0" smtClean="0"/>
                        <a:t> 780,2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2 907,9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3 286,8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3 286,8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</a:t>
                      </a:r>
                      <a:r>
                        <a:rPr lang="ru-RU" sz="800" u="none" strike="noStrike" baseline="0" dirty="0" smtClean="0"/>
                        <a:t> 286,8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организацию мероприятий при осуществлении деятельности по обращению с животными без владельцев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2 871,4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u="none" strike="noStrike" kern="1200" dirty="0" smtClean="0"/>
                        <a:t>19 990,2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10 001,2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10</a:t>
                      </a:r>
                      <a:r>
                        <a:rPr lang="ru-RU" sz="800" u="none" strike="noStrike" baseline="0" dirty="0" smtClean="0"/>
                        <a:t> 001,2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10 001,2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 smtClean="0"/>
                        <a:t>На</a:t>
                      </a:r>
                      <a:r>
                        <a:rPr lang="ru-RU" sz="800" u="none" strike="noStrike" baseline="0" dirty="0" smtClean="0"/>
                        <a:t> осуществление полномочий по составлению (изменению) списков кандидатов в присяжные заседатели федеральных судов общей юрисдикции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47,6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u="none" strike="noStrike" kern="1200" dirty="0" smtClean="0"/>
                        <a:t>–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44408" y="531699"/>
            <a:ext cx="6960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err="1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тыс.руб</a:t>
            </a:r>
            <a:r>
              <a:rPr lang="ru-RU" sz="105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9284"/>
            <a:ext cx="916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785993"/>
              </p:ext>
            </p:extLst>
          </p:nvPr>
        </p:nvGraphicFramePr>
        <p:xfrm>
          <a:off x="246605" y="980728"/>
          <a:ext cx="8712970" cy="221776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6854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55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55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55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55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55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2022 </a:t>
                      </a:r>
                      <a:r>
                        <a:rPr lang="ru-RU" sz="1100" dirty="0">
                          <a:effectLst/>
                        </a:rPr>
                        <a:t>г.</a:t>
                      </a:r>
                    </a:p>
                    <a:p>
                      <a:pPr algn="ctr"/>
                      <a:r>
                        <a:rPr lang="ru-RU" sz="1100" dirty="0">
                          <a:effectLst/>
                        </a:rPr>
                        <a:t>(факт)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2023 г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1100" dirty="0">
                          <a:effectLst/>
                        </a:rPr>
                        <a:t>(оценка)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2024г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1100" dirty="0">
                          <a:effectLst/>
                        </a:rPr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2025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г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1100" dirty="0">
                          <a:effectLst/>
                        </a:rPr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2026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г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1100" dirty="0">
                          <a:effectLst/>
                        </a:rPr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04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u="none" strike="noStrike" dirty="0" smtClean="0">
                          <a:effectLst/>
                        </a:rPr>
                        <a:t>Иные </a:t>
                      </a:r>
                      <a:r>
                        <a:rPr lang="ru-RU" sz="1200" b="1" u="none" strike="noStrike" dirty="0">
                          <a:effectLst/>
                        </a:rPr>
                        <a:t>межбюджетные трансферты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b="1" u="none" strike="noStrike" kern="1200" dirty="0" smtClean="0">
                          <a:effectLst/>
                        </a:rPr>
                        <a:t>265 909,3</a:t>
                      </a:r>
                      <a:endParaRPr kumimoji="0"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b="1" u="none" strike="noStrike" kern="1200" dirty="0" smtClean="0">
                          <a:effectLst/>
                        </a:rPr>
                        <a:t>66 698,3</a:t>
                      </a:r>
                      <a:endParaRPr kumimoji="0"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b="1" u="none" strike="noStrike" kern="1200" dirty="0" smtClean="0">
                          <a:effectLst/>
                        </a:rPr>
                        <a:t>63 990,6</a:t>
                      </a:r>
                      <a:endParaRPr kumimoji="0"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b="1" u="none" strike="noStrike" kern="1200" dirty="0" smtClean="0">
                          <a:effectLst/>
                        </a:rPr>
                        <a:t>64 204,1</a:t>
                      </a:r>
                      <a:endParaRPr kumimoji="0"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b="1" u="none" strike="noStrike" kern="1200" dirty="0" smtClean="0">
                          <a:effectLst/>
                        </a:rPr>
                        <a:t>64 538,3</a:t>
                      </a:r>
                      <a:endParaRPr kumimoji="0"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На ежемесячное вознаграждение за классное руководство педагогическим работникам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57 646,1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58 511,5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59 996,2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60 074,3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60 230,5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обеспечение отдыха и оздоровления детей в оздоровительных лагерях с дневным пребыванием детей на базе оздоровительных учреждений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3 474,9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3 686,8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3 994,4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4 129,8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4 307,8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финансовое обеспечение дорожной деятельности в рамках реализации национального проекта "Безопасные и качественные автомобильные дороги"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198 178,4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800" u="none" strike="noStrike" kern="1200" dirty="0" smtClean="0"/>
                        <a:t>На оказание единовременной помощи гражданам, оказавшимся в зоне ЧС в МО «Город Майкоп»</a:t>
                      </a:r>
                      <a:endParaRPr kumimoji="0" lang="ru-RU" sz="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6 610,0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aseline="0" dirty="0" smtClean="0"/>
                        <a:t>На создание комфортной городской среды в малых городах и исторических поселениях – победителях Всероссийского конкурса лучших проектов создания комфортной городской среды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4 500,0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/>
                        <a:t>–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/>
                        <a:t>–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/>
                        <a:t>–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44408" y="658657"/>
            <a:ext cx="6960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err="1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тыс.руб</a:t>
            </a:r>
            <a:r>
              <a:rPr lang="ru-RU" sz="105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26" y="9924"/>
            <a:ext cx="8532948" cy="6296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ct val="110000"/>
              </a:lnSpc>
            </a:pP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Уважаемые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жители города Майкопа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Вашему вниманию представлена электронная брошюра «Бюджет для граждан», которая познакомит Вас с положениями важнейшего финансового документа – бюджетом муниципального образования «Город Майкоп» на 2024 год и на плановый период 2025 и 2026 годов. Такое издание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выходит ежегодно накануне открытого обсуждения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публичных слушаниях, в которых принимают участие представители общественности города. Публичные слушания по проекту Решения Совета народных депутатов муниципального образования «Город Майкоп» «О бюджете муниципального образования «Город Майкоп» на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годов» состоятся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декабря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в 10 ч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мин. в большом зале Администрации муниципального образования «Город Майкоп».</a:t>
            </a:r>
          </a:p>
          <a:p>
            <a:pPr indent="457200" algn="just">
              <a:lnSpc>
                <a:spcPct val="11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повышения уровня общественного участия граждан в бюджетном процессе в понятной  и доступной форме изложены ключевые направления расходования бюджетных средств в рамках муниципальных программ на финансирование мероприятий в сфере образования, социальной защиты, культуры, на развитие общественной инфраструктуры муниципального значения, жилищно-коммунального, дорожного хозяйства и благоустройства в муниципальном образовании «Город Майкоп». </a:t>
            </a:r>
          </a:p>
          <a:p>
            <a:pPr indent="457200" algn="just">
              <a:lnSpc>
                <a:spcPct val="11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для граждан» нацелен на получение обратной связи от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граждан,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которые заинтересованы в социальном и экономическом развитии муниципального образования.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r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уважением, Л.В.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Ялина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Финансового управления </a:t>
            </a:r>
          </a:p>
          <a:p>
            <a:pPr indent="457200" algn="r">
              <a:lnSpc>
                <a:spcPct val="11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«Город Майкоп».</a:t>
            </a:r>
          </a:p>
          <a:p>
            <a:pPr indent="457200" algn="just">
              <a:lnSpc>
                <a:spcPct val="114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33430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kern="0" dirty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бюджета муниципального образования «Город Майкоп» в </a:t>
            </a:r>
            <a:r>
              <a:rPr lang="ru-RU" sz="2400" b="1" i="1" kern="0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2400" b="1" i="1" kern="0" dirty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97456778"/>
              </p:ext>
            </p:extLst>
          </p:nvPr>
        </p:nvGraphicFramePr>
        <p:xfrm>
          <a:off x="53752" y="1196752"/>
          <a:ext cx="903649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99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Расходы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бюджета муниципального 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образования </a:t>
            </a:r>
            <a:endParaRPr lang="en-US" sz="20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 Black" pitchFamily="34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Город Майкоп»</a:t>
            </a:r>
          </a:p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 в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2022-2026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гг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30348"/>
              </p:ext>
            </p:extLst>
          </p:nvPr>
        </p:nvGraphicFramePr>
        <p:xfrm>
          <a:off x="359533" y="1379247"/>
          <a:ext cx="8424937" cy="529494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32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75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75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75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75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21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5944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100" dirty="0"/>
                        <a:t>Наименование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2022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г.</a:t>
                      </a:r>
                      <a:endParaRPr lang="ru-RU"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/>
                        <a:t>(факт)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2023 </a:t>
                      </a:r>
                      <a:r>
                        <a:rPr lang="ru-RU" sz="1100" dirty="0"/>
                        <a:t>г. (оценка)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2024 г</a:t>
                      </a:r>
                      <a:r>
                        <a:rPr lang="ru-RU" sz="1100" dirty="0"/>
                        <a:t>.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/>
                        <a:t>(прогноз)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2025 г</a:t>
                      </a:r>
                      <a:r>
                        <a:rPr lang="ru-RU" sz="1100" dirty="0"/>
                        <a:t>.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/>
                        <a:t>(прогноз)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2026 г</a:t>
                      </a:r>
                      <a:r>
                        <a:rPr lang="ru-RU" sz="1100" dirty="0"/>
                        <a:t>.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/>
                        <a:t>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1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468">
                <a:tc>
                  <a:txBody>
                    <a:bodyPr/>
                    <a:lstStyle/>
                    <a:p>
                      <a:r>
                        <a:rPr lang="ru-RU" sz="1100" dirty="0"/>
                        <a:t>Общегосударственные вопросы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256 642,3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305 382,9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349 887,8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417 027,1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449 760,6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ru-RU" sz="1100" dirty="0"/>
                        <a:t>Национальная безопасность и правоохранительная</a:t>
                      </a:r>
                      <a:r>
                        <a:rPr lang="ru-RU" sz="1100" baseline="0" dirty="0"/>
                        <a:t>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50 553,4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61 101,1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50 092,3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56 904,1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50 576,7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ru-RU" sz="1100" dirty="0"/>
                        <a:t>Национальная экономика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728 068,3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1 059 694,9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564 369,6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435 732,0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336 429,4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3008">
                <a:tc>
                  <a:txBody>
                    <a:bodyPr/>
                    <a:lstStyle/>
                    <a:p>
                      <a:r>
                        <a:rPr lang="ru-RU" sz="1100" dirty="0"/>
                        <a:t>Жилищно-коммунальное хозяйство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1 005 436,9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1 855 908,8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510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080,9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354 943,6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1 259 286,8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6468">
                <a:tc>
                  <a:txBody>
                    <a:bodyPr/>
                    <a:lstStyle/>
                    <a:p>
                      <a:r>
                        <a:rPr lang="ru-RU" sz="1100" dirty="0"/>
                        <a:t>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2 657 089,4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2 904 178,6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2 666 859,2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2 790 113,4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2 105 186,7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ru-RU" sz="1100" dirty="0"/>
                        <a:t>Культура, кинематография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185 931,6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230 312,3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337 223,9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216 684,1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224 118,9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127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/>
                        <a:t>Социальная политика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210 477,7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295 209,2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252 658,2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212 360,3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206 974,4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127">
                <a:tc>
                  <a:txBody>
                    <a:bodyPr/>
                    <a:lstStyle/>
                    <a:p>
                      <a:r>
                        <a:rPr lang="ru-RU" sz="1100" dirty="0"/>
                        <a:t>Физическая культура и спорт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97 490,7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85 223,5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86 681,1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89 855,3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88 194,4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3127">
                <a:tc>
                  <a:txBody>
                    <a:bodyPr/>
                    <a:lstStyle/>
                    <a:p>
                      <a:r>
                        <a:rPr lang="ru-RU" sz="1100" dirty="0"/>
                        <a:t>Средства массовой информации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28 475,9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8 600,6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8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779,2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9 025,4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9 281,2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ru-RU" sz="1100" dirty="0"/>
                        <a:t>Обслуживание</a:t>
                      </a:r>
                      <a:r>
                        <a:rPr lang="ru-RU" sz="1100" baseline="0" dirty="0"/>
                        <a:t> государственного </a:t>
                      </a:r>
                      <a:r>
                        <a:rPr lang="ru-RU" sz="1100" baseline="0" dirty="0" smtClean="0"/>
                        <a:t>(муниципального) долга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16 031,8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11 601,8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20 423,9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42 445,5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95 382,2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100" kern="1200" dirty="0" smtClean="0"/>
                        <a:t>Межбюджетные трансферты общего характера бюджетам бюджетной системы Российской Федерации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55,4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–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–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–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–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491855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100" b="1" kern="1200" dirty="0"/>
                        <a:t>Итого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effectLst/>
                        </a:rPr>
                        <a:t>5 236 253,4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effectLst/>
                        </a:rPr>
                        <a:t>6</a:t>
                      </a:r>
                      <a:r>
                        <a:rPr lang="ru-RU" sz="1100" b="1" baseline="0" dirty="0" smtClean="0">
                          <a:effectLst/>
                        </a:rPr>
                        <a:t> 817 213,7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effectLst/>
                        </a:rPr>
                        <a:t>4 847 056,1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effectLst/>
                        </a:rPr>
                        <a:t>4 625 090,8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effectLst/>
                        </a:rPr>
                        <a:t>4 825 191,3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095585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err="1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т</a:t>
            </a:r>
            <a:r>
              <a:rPr lang="ru-RU" sz="1000" dirty="0" err="1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ыс.руб</a:t>
            </a:r>
            <a:r>
              <a:rPr lang="ru-RU" sz="1000" dirty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211192"/>
            <a:ext cx="8424936" cy="36000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общегосударственные вопросы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386838"/>
              </p:ext>
            </p:extLst>
          </p:nvPr>
        </p:nvGraphicFramePr>
        <p:xfrm>
          <a:off x="359532" y="628045"/>
          <a:ext cx="8424936" cy="355432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227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48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2026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ru-RU" sz="900" dirty="0"/>
                        <a:t>Функционирование высшего должностного</a:t>
                      </a:r>
                      <a:r>
                        <a:rPr lang="ru-RU" sz="900" baseline="0" dirty="0"/>
                        <a:t> лица субъекта </a:t>
                      </a:r>
                      <a:r>
                        <a:rPr lang="ru-RU" sz="900" baseline="0" dirty="0" smtClean="0"/>
                        <a:t>Российской Федерации </a:t>
                      </a:r>
                      <a:r>
                        <a:rPr lang="ru-RU" sz="900" baseline="0" dirty="0"/>
                        <a:t>и муниципального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2 347,7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900" baseline="0" dirty="0" smtClean="0">
                          <a:latin typeface="+mn-lt"/>
                          <a:cs typeface="Arial" panose="020B0604020202020204" pitchFamily="34" charset="0"/>
                        </a:rPr>
                        <a:t> 706,5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2 169,5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2 256,4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2 346,8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ru-RU" sz="900" dirty="0"/>
                        <a:t>Функционирование законодательных (представительных)</a:t>
                      </a:r>
                      <a:r>
                        <a:rPr lang="ru-RU" sz="900" baseline="0" dirty="0"/>
                        <a:t> органов государственной власти и представительных органов </a:t>
                      </a:r>
                      <a:r>
                        <a:rPr lang="ru-RU" sz="900" baseline="0" dirty="0" smtClean="0"/>
                        <a:t>муниципальных образований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13 898,2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15 683,1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16 383,2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16 920,1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17 525,4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Функционирование Правительства РФ, высших исполнительных</a:t>
                      </a:r>
                      <a:r>
                        <a:rPr lang="ru-RU" sz="900" baseline="0" dirty="0" smtClean="0"/>
                        <a:t> органов власти субъектов РФ, местных администраций</a:t>
                      </a:r>
                      <a:endParaRPr lang="ru-RU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92 695,8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103 511,1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106 778,9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110 950,4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115 289,0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7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Судебная система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47,6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–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–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–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–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1067">
                <a:tc>
                  <a:txBody>
                    <a:bodyPr/>
                    <a:lstStyle/>
                    <a:p>
                      <a:r>
                        <a:rPr lang="ru-RU" sz="900" dirty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26 213,4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28 938,0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30 928,1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31 780,1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32 938,5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347">
                <a:tc>
                  <a:txBody>
                    <a:bodyPr/>
                    <a:lstStyle/>
                    <a:p>
                      <a:r>
                        <a:rPr lang="ru-RU" sz="900" dirty="0"/>
                        <a:t>Обеспечение проведения выборов и референдумов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125,0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13 315,0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1 946,0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ru-RU" sz="900" b="0" i="0" u="none" strike="noStrike" baseline="0" dirty="0" smtClean="0">
                          <a:effectLst/>
                          <a:latin typeface="+mn-lt"/>
                        </a:rPr>
                        <a:t> 048,0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2 048,0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397">
                <a:tc>
                  <a:txBody>
                    <a:bodyPr/>
                    <a:lstStyle/>
                    <a:p>
                      <a:r>
                        <a:rPr lang="ru-RU" sz="900" dirty="0"/>
                        <a:t>Резервные фонды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2 263,6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25 000,0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35 000,0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15 000,0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203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общегосударственные вопросы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119 314,6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138 965,6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166 682,1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218 072,1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264 612,9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00" b="1" kern="1200" dirty="0">
                          <a:effectLst/>
                        </a:rPr>
                        <a:t>Всего: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256 642,3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305 382,9</a:t>
                      </a:r>
                      <a:endParaRPr lang="ru-RU" sz="110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349 887,8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417 027,1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449 760,6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23528" y="4293096"/>
            <a:ext cx="8460940" cy="39600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национальную безопасность и правоохранительную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деятельность (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720427"/>
              </p:ext>
            </p:extLst>
          </p:nvPr>
        </p:nvGraphicFramePr>
        <p:xfrm>
          <a:off x="323530" y="4797152"/>
          <a:ext cx="8496943" cy="147381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42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88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14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14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23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2026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ru-RU" sz="900" dirty="0"/>
                        <a:t>Защита населения и территории от чрезвычайных ситуаций природного и техногенного характера, </a:t>
                      </a:r>
                      <a:r>
                        <a:rPr lang="ru-RU" sz="900" dirty="0" smtClean="0"/>
                        <a:t>пожарная</a:t>
                      </a:r>
                      <a:r>
                        <a:rPr lang="ru-RU" sz="900" baseline="0" dirty="0" smtClean="0"/>
                        <a:t> безопасность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38 347,7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48 418,7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36 663,6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42 976,2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36 129,4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strike="noStrike" kern="1200" dirty="0">
                          <a:effectLst/>
                        </a:rPr>
                        <a:t>Гражданская оборона</a:t>
                      </a:r>
                      <a:endParaRPr lang="ru-RU" sz="900" b="0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12 205,7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12 682,4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13 428,7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13 927,9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14 447,3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989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00" b="1" kern="1200" dirty="0">
                          <a:effectLst/>
                        </a:rPr>
                        <a:t>Всего: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0000"/>
                        </a:lnSpc>
                      </a:pPr>
                      <a:r>
                        <a:rPr kumimoji="0" lang="ru-RU" sz="11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50 553,4</a:t>
                      </a:r>
                      <a:endParaRPr kumimoji="0" lang="ru-RU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0000"/>
                        </a:lnSpc>
                      </a:pPr>
                      <a:r>
                        <a:rPr kumimoji="0" lang="ru-RU" sz="11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61 101,1</a:t>
                      </a:r>
                      <a:endParaRPr kumimoji="0" lang="ru-RU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50 092,3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56 904,1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50 576,7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7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204175"/>
            <a:ext cx="8424936" cy="28800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национальную экономику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547400"/>
              </p:ext>
            </p:extLst>
          </p:nvPr>
        </p:nvGraphicFramePr>
        <p:xfrm>
          <a:off x="344240" y="692696"/>
          <a:ext cx="8424934" cy="246037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083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82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82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82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82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82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2026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497">
                <a:tc>
                  <a:txBody>
                    <a:bodyPr/>
                    <a:lstStyle/>
                    <a:p>
                      <a:r>
                        <a:rPr lang="ru-RU" sz="900" dirty="0"/>
                        <a:t>Сельское хозяйство</a:t>
                      </a:r>
                      <a:r>
                        <a:rPr lang="ru-RU" sz="900" baseline="0" dirty="0"/>
                        <a:t> и рыболовство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601,2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26 403,6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13 978,6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14 106,8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14 245,6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497">
                <a:tc>
                  <a:txBody>
                    <a:bodyPr/>
                    <a:lstStyle/>
                    <a:p>
                      <a:r>
                        <a:rPr lang="ru-RU" sz="900" dirty="0"/>
                        <a:t>Водное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58,2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2 458,3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1 271,0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81,0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81,0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497">
                <a:tc>
                  <a:txBody>
                    <a:bodyPr/>
                    <a:lstStyle/>
                    <a:p>
                      <a:r>
                        <a:rPr lang="ru-RU" sz="900" dirty="0"/>
                        <a:t>Транспорт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43 278,2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250 094,3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46 861,1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38 378,6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40 220,5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497">
                <a:tc>
                  <a:txBody>
                    <a:bodyPr/>
                    <a:lstStyle/>
                    <a:p>
                      <a:r>
                        <a:rPr lang="ru-RU" sz="900" dirty="0"/>
                        <a:t>Дорожное хозяйство (</a:t>
                      </a:r>
                      <a:r>
                        <a:rPr lang="ru-RU" sz="900" dirty="0" smtClean="0"/>
                        <a:t>дорожные фонды)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653 941,1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753 871,7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466 942,2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353 534,9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250 872,0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6497">
                <a:tc>
                  <a:txBody>
                    <a:bodyPr/>
                    <a:lstStyle/>
                    <a:p>
                      <a:r>
                        <a:rPr lang="ru-RU" sz="900" dirty="0"/>
                        <a:t>Связь и информатика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4 355,8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5 514,8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13 485,4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7 065,4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7 681,9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6497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</a:t>
                      </a:r>
                      <a:r>
                        <a:rPr lang="ru-RU" sz="900" baseline="0" dirty="0"/>
                        <a:t> области национальной экономики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22 833,8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21 352,2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21 831,3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22 565,3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23 328,4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00" b="1" kern="1200" dirty="0">
                          <a:effectLst/>
                        </a:rPr>
                        <a:t>Всего: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728 068,3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1 059 694,9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564 369,6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435 732,0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336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+mn-lt"/>
                        </a:rPr>
                        <a:t> 429,4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23528" y="3683520"/>
            <a:ext cx="8496944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жилищно-коммунальное хозяйство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121073"/>
              </p:ext>
            </p:extLst>
          </p:nvPr>
        </p:nvGraphicFramePr>
        <p:xfrm>
          <a:off x="395536" y="4221088"/>
          <a:ext cx="8424938" cy="180321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</a:t>
                      </a:r>
                      <a:r>
                        <a:rPr lang="ru-RU" sz="900" baseline="0" dirty="0" smtClean="0"/>
                        <a:t>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</a:t>
                      </a:r>
                    </a:p>
                    <a:p>
                      <a:pPr algn="ctr"/>
                      <a:r>
                        <a:rPr lang="ru-RU" sz="900" dirty="0"/>
                        <a:t>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2026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456">
                <a:tc>
                  <a:txBody>
                    <a:bodyPr/>
                    <a:lstStyle/>
                    <a:p>
                      <a:r>
                        <a:rPr lang="ru-RU" sz="900" dirty="0"/>
                        <a:t>Жилищное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9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737,7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837,8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159 538,9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46 004,6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10 591,2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456">
                <a:tc>
                  <a:txBody>
                    <a:bodyPr/>
                    <a:lstStyle/>
                    <a:p>
                      <a:r>
                        <a:rPr lang="ru-RU" sz="900" dirty="0"/>
                        <a:t>Коммунальное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411 354,9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652 791,5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29 954,0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22 824,2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1 238 732,9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5456">
                <a:tc>
                  <a:txBody>
                    <a:bodyPr/>
                    <a:lstStyle/>
                    <a:p>
                      <a:r>
                        <a:rPr lang="ru-RU" sz="900" dirty="0"/>
                        <a:t>Благоустройство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490 486,2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991 194,5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220 651,6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193 444,1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9 362,7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5456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</a:t>
                      </a:r>
                      <a:r>
                        <a:rPr lang="ru-RU" sz="900" baseline="0" dirty="0"/>
                        <a:t> области жилищно-коммунального хозяйства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93 858,1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87 085,0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99 936,4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92 670,7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600,0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00" b="1" kern="1200" dirty="0">
                          <a:effectLst/>
                        </a:rPr>
                        <a:t>Всего: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1 005 436,9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1 855 908,8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510 080,9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354 943,6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1 259 286,8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6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33636" y="116632"/>
            <a:ext cx="8476728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образование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337618"/>
              </p:ext>
            </p:extLst>
          </p:nvPr>
        </p:nvGraphicFramePr>
        <p:xfrm>
          <a:off x="341687" y="476673"/>
          <a:ext cx="8460629" cy="198274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148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96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04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4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10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Структура</a:t>
                      </a:r>
                      <a:r>
                        <a:rPr lang="ru-RU" sz="900" baseline="0" dirty="0">
                          <a:effectLst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2022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2023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2024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2025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 (прогноз</a:t>
                      </a:r>
                      <a:r>
                        <a:rPr lang="ru-RU" sz="900" dirty="0" smtClean="0">
                          <a:effectLst/>
                        </a:rPr>
                        <a:t>)</a:t>
                      </a:r>
                      <a:endParaRPr lang="ru-RU" sz="9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2026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 (прогноз</a:t>
                      </a:r>
                      <a:r>
                        <a:rPr lang="ru-RU" sz="900" dirty="0" smtClean="0">
                          <a:effectLst/>
                        </a:rPr>
                        <a:t>)</a:t>
                      </a:r>
                      <a:endParaRPr lang="ru-RU" sz="9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341">
                <a:tc>
                  <a:txBody>
                    <a:bodyPr/>
                    <a:lstStyle/>
                    <a:p>
                      <a:r>
                        <a:rPr lang="ru-RU" sz="900" dirty="0"/>
                        <a:t>Дошкольное образование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931 049,6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1 015 534,9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1 021 488,0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1 094 252,9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848 763,8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341">
                <a:tc>
                  <a:txBody>
                    <a:bodyPr/>
                    <a:lstStyle/>
                    <a:p>
                      <a:r>
                        <a:rPr lang="ru-RU" sz="900" dirty="0"/>
                        <a:t>Общее образование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1 568 007,0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1 721 495,4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1 478 599,5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1 521 438,7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1 182 315,6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341">
                <a:tc>
                  <a:txBody>
                    <a:bodyPr/>
                    <a:lstStyle/>
                    <a:p>
                      <a:r>
                        <a:rPr lang="ru-RU" sz="900" dirty="0"/>
                        <a:t>Дополнительное образование</a:t>
                      </a:r>
                      <a:r>
                        <a:rPr lang="ru-RU" sz="900" baseline="0" dirty="0"/>
                        <a:t> детей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78 445,00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68 655,8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55 747,5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62 057,2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6 998,3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341">
                <a:tc>
                  <a:txBody>
                    <a:bodyPr/>
                    <a:lstStyle/>
                    <a:p>
                      <a:r>
                        <a:rPr lang="ru-RU" sz="900" dirty="0" err="1"/>
                        <a:t>Молодежная</a:t>
                      </a:r>
                      <a:r>
                        <a:rPr lang="ru-RU" sz="900" dirty="0"/>
                        <a:t> </a:t>
                      </a:r>
                      <a:r>
                        <a:rPr lang="ru-RU" sz="900" dirty="0" smtClean="0"/>
                        <a:t>политика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14 798,9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11 982,5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11 240,0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11 497,0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11 765,1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341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 области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64 788,9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86 510,0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99 784,2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100 867,6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55 343,9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100" b="1" dirty="0">
                          <a:effectLst/>
                        </a:rPr>
                        <a:t>Всего:</a:t>
                      </a:r>
                      <a:endParaRPr lang="ru-RU" sz="110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2 657 089,4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2 904 178,6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2 666 859,2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2 790 113,4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2 105 186,7</a:t>
                      </a:r>
                      <a:endParaRPr lang="ru-RU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33636" y="2618276"/>
            <a:ext cx="8476728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культуру, кинематографию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тыс.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417733"/>
              </p:ext>
            </p:extLst>
          </p:nvPr>
        </p:nvGraphicFramePr>
        <p:xfrm>
          <a:off x="333635" y="3011753"/>
          <a:ext cx="8476730" cy="1178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20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3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8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12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1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2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2026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r>
                        <a:rPr lang="ru-RU" sz="900" dirty="0"/>
                        <a:t>Культура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178 552,1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222 331,7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329 040,3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208 196,9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215 317,5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 области культуры, кинематографии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7 379,5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7 980,6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8</a:t>
                      </a:r>
                      <a:r>
                        <a:rPr lang="ru-RU" sz="900" b="0" i="0" u="none" strike="noStrike" baseline="0" dirty="0" smtClean="0">
                          <a:effectLst/>
                          <a:latin typeface="+mn-lt"/>
                        </a:rPr>
                        <a:t> 183,6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8 487,2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8 801,4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100" b="1" kern="1200" dirty="0">
                          <a:effectLst/>
                        </a:rPr>
                        <a:t>Всего: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185 931,6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230 312,3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337 223,9</a:t>
                      </a:r>
                      <a:endParaRPr lang="ru-RU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216 684,1</a:t>
                      </a:r>
                      <a:endParaRPr lang="ru-RU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224 118,9</a:t>
                      </a:r>
                      <a:endParaRPr lang="ru-RU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33638" y="4422072"/>
            <a:ext cx="8476727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социальную политику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431041"/>
              </p:ext>
            </p:extLst>
          </p:nvPr>
        </p:nvGraphicFramePr>
        <p:xfrm>
          <a:off x="328584" y="4804318"/>
          <a:ext cx="8486835" cy="189268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43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53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0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23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23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29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2026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ru-RU" sz="900" dirty="0"/>
                        <a:t>Пенсионное обеспечение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19 549,1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21 141,9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23 104,3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24 028,5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24 989,6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ru-RU" sz="900" dirty="0"/>
                        <a:t>Социальное</a:t>
                      </a:r>
                      <a:r>
                        <a:rPr lang="ru-RU" sz="900" baseline="0" dirty="0"/>
                        <a:t> обеспечение населения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3 535,7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28 265,1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18 228,1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3 385,5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3 428,1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kern="1200" dirty="0"/>
                        <a:t>Охрана семьи и детства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185 886,2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241 189,8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209 910,2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183</a:t>
                      </a:r>
                      <a:r>
                        <a:rPr lang="ru-RU" sz="900" b="0" i="0" u="none" strike="noStrike" baseline="0" dirty="0" smtClean="0">
                          <a:effectLst/>
                          <a:latin typeface="+mn-lt"/>
                        </a:rPr>
                        <a:t> 474,6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177 026,7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kern="1200" dirty="0"/>
                        <a:t>Другие вопросы в области социальной политики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1 506,7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4 612,4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1 415,6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1 471,7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1 530,0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b="1" kern="1200" dirty="0">
                          <a:effectLst/>
                        </a:rPr>
                        <a:t>Всего:</a:t>
                      </a:r>
                      <a:endParaRPr lang="ru-RU" sz="9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1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10 477,7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295 209,2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252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+mn-lt"/>
                        </a:rPr>
                        <a:t> 658,2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212 360,3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206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+mn-lt"/>
                        </a:rPr>
                        <a:t> 974,4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64541" y="188640"/>
            <a:ext cx="8361273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физическую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культуру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и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спорт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009366"/>
              </p:ext>
            </p:extLst>
          </p:nvPr>
        </p:nvGraphicFramePr>
        <p:xfrm>
          <a:off x="370499" y="548681"/>
          <a:ext cx="8388934" cy="146960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3530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7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7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7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71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Структура</a:t>
                      </a:r>
                      <a:r>
                        <a:rPr lang="ru-RU" sz="900" baseline="0" dirty="0">
                          <a:effectLst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2022 г</a:t>
                      </a:r>
                      <a:r>
                        <a:rPr lang="ru-RU" sz="900" dirty="0">
                          <a:effectLst/>
                        </a:rPr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2023 г</a:t>
                      </a:r>
                      <a:r>
                        <a:rPr lang="ru-RU" sz="900" dirty="0">
                          <a:effectLst/>
                        </a:rPr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2024 г</a:t>
                      </a:r>
                      <a:r>
                        <a:rPr lang="ru-RU" sz="900" dirty="0">
                          <a:effectLst/>
                        </a:rPr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2025 г</a:t>
                      </a:r>
                      <a:r>
                        <a:rPr lang="ru-RU" sz="900" dirty="0">
                          <a:effectLst/>
                        </a:rPr>
                        <a:t>. (прогноз</a:t>
                      </a:r>
                      <a:r>
                        <a:rPr lang="ru-RU" sz="900" dirty="0" smtClean="0">
                          <a:effectLst/>
                        </a:rPr>
                        <a:t>)</a:t>
                      </a:r>
                      <a:endParaRPr lang="ru-RU" sz="9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2026 г</a:t>
                      </a:r>
                      <a:r>
                        <a:rPr lang="ru-RU" sz="900" dirty="0">
                          <a:effectLst/>
                        </a:rPr>
                        <a:t>. (прогноз</a:t>
                      </a:r>
                      <a:r>
                        <a:rPr lang="ru-RU" sz="900" dirty="0" smtClean="0">
                          <a:effectLst/>
                        </a:rPr>
                        <a:t>)</a:t>
                      </a:r>
                      <a:endParaRPr lang="ru-RU" sz="9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803">
                <a:tc>
                  <a:txBody>
                    <a:bodyPr/>
                    <a:lstStyle/>
                    <a:p>
                      <a:r>
                        <a:rPr lang="ru-RU" sz="900" dirty="0"/>
                        <a:t>Физическая культура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51 366,6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62 553,8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63 521,6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</a:t>
                      </a:r>
                      <a:r>
                        <a:rPr kumimoji="0" lang="ru-RU" sz="9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969,5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63 473,1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803">
                <a:tc>
                  <a:txBody>
                    <a:bodyPr/>
                    <a:lstStyle/>
                    <a:p>
                      <a:r>
                        <a:rPr lang="ru-RU" sz="900" dirty="0"/>
                        <a:t>Массовый спорт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41 781,0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18 076,2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17 920,8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18 515,0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19 140,5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803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 области физической культуры и спорта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4 343,1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4 593,5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5 238,7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5 370,8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5 580,8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100" b="1" dirty="0">
                          <a:effectLst/>
                        </a:rPr>
                        <a:t>Всего: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97 490,7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85 223,5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86 681,1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89 855,3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88 194,4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18850" y="2132856"/>
            <a:ext cx="8452655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средства массовой информации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006379"/>
              </p:ext>
            </p:extLst>
          </p:nvPr>
        </p:nvGraphicFramePr>
        <p:xfrm>
          <a:off x="360678" y="2492896"/>
          <a:ext cx="8424934" cy="11785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395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5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58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58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58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58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2026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r>
                        <a:rPr lang="ru-RU" sz="900" dirty="0"/>
                        <a:t>Телевидение и радиовещание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20 359,6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r>
                        <a:rPr lang="ru-RU" sz="900" dirty="0"/>
                        <a:t>Периодическая печать и издательства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8 116,3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8 600,6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8 779,2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9 025,4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9 281,2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100" b="1" dirty="0">
                          <a:effectLst/>
                        </a:rPr>
                        <a:t>Всего: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28 475,9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8 600,6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8 779,2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9 025,4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9 281,2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18847" y="3793563"/>
            <a:ext cx="8452656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обслуживание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государственного (муниципального)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долга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708685"/>
              </p:ext>
            </p:extLst>
          </p:nvPr>
        </p:nvGraphicFramePr>
        <p:xfrm>
          <a:off x="332707" y="4149080"/>
          <a:ext cx="8424936" cy="100100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71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06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06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06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06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06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2026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r>
                        <a:rPr lang="ru-RU" sz="900" dirty="0"/>
                        <a:t>Обслуживание </a:t>
                      </a:r>
                      <a:r>
                        <a:rPr lang="ru-RU" sz="900" dirty="0" smtClean="0"/>
                        <a:t>государственного (муниципального) внутреннего долга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9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16 031,8</a:t>
                      </a:r>
                      <a:endParaRPr kumimoji="0" lang="ru-RU" sz="9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11 601,8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20 423,9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42 445,5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95 382,2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100" b="1" dirty="0">
                          <a:effectLst/>
                        </a:rPr>
                        <a:t>Всего: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16 031,8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11 601,8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20 423,9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42 445,5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95 382,2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999645"/>
              </p:ext>
            </p:extLst>
          </p:nvPr>
        </p:nvGraphicFramePr>
        <p:xfrm>
          <a:off x="352127" y="5600847"/>
          <a:ext cx="8419374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889"/>
                <a:gridCol w="811097"/>
                <a:gridCol w="811097"/>
                <a:gridCol w="811097"/>
                <a:gridCol w="811097"/>
                <a:gridCol w="811097"/>
              </a:tblGrid>
              <a:tr h="37592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200000"/>
                        </a:lnSpc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Структура расходов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2026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</a:tr>
              <a:tr h="37592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межбюджетные трансферты общего характера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55</a:t>
                      </a:r>
                      <a:r>
                        <a:rPr lang="ru-RU" sz="900" baseline="0" dirty="0" smtClean="0"/>
                        <a:t>,4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5920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50000"/>
                        </a:lnSpc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Всего: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55,4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352128" y="5229200"/>
            <a:ext cx="8452656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Межбюджетные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трансферты общего характера бюджетам бюджетной системы Российской Федерации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(тыс. руб.)</a:t>
            </a:r>
            <a:endParaRPr lang="ru-RU" sz="1200" b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07504" y="188640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Меры социальной поддержки отдельных категорий граждан в муниципальном образовании «Город Майкоп»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039760"/>
              </p:ext>
            </p:extLst>
          </p:nvPr>
        </p:nvGraphicFramePr>
        <p:xfrm>
          <a:off x="127745" y="980728"/>
          <a:ext cx="8640961" cy="557999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505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4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8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5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82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0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46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28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</a:rPr>
                        <a:t>Целевая</a:t>
                      </a:r>
                      <a:r>
                        <a:rPr lang="ru-RU" sz="1100" b="1" u="none" strike="noStrike" baseline="0" dirty="0" smtClean="0">
                          <a:effectLst/>
                        </a:rPr>
                        <a:t> группа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Вид поддержки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2025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2026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85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Малоимущие одиноко проживающие граждане или малоимущие семьи; приемные семьи; малоимущие многодетные семьи, имеющие в своем составе 6 и более детей до 18 лет; граждане, находящиеся в трудной жизненной </a:t>
                      </a:r>
                      <a:r>
                        <a:rPr lang="ru-RU" sz="1100" u="none" strike="noStrike" dirty="0" smtClean="0">
                          <a:effectLst/>
                        </a:rPr>
                        <a:t>ситуации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Единовременная материальная помощь малоимущим </a:t>
                      </a:r>
                      <a:r>
                        <a:rPr lang="ru-RU" sz="1100" u="none" strike="noStrike" dirty="0" smtClean="0">
                          <a:effectLst/>
                        </a:rPr>
                        <a:t>гражданам </a:t>
                      </a:r>
                      <a:r>
                        <a:rPr lang="ru-RU" sz="1100" u="none" strike="noStrike" dirty="0">
                          <a:effectLst/>
                        </a:rPr>
                        <a:t>на неотложные нужды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120</a:t>
                      </a:r>
                      <a:endParaRPr lang="ru-RU" sz="1100" b="1" dirty="0"/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120</a:t>
                      </a:r>
                      <a:endParaRPr lang="ru-RU" sz="1100" b="1" dirty="0"/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120</a:t>
                      </a:r>
                      <a:endParaRPr lang="ru-RU" sz="1100" b="1" dirty="0"/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Объем расходов, тыс.руб.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1924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Малоимущие одиноко проживающие граждане или малоимущие семьи; приемные семьи; малоимущие многодетные семьи, имеющие в своем составе 6 и более детей до 18 лет; граждане, находящиеся в трудной жизненной </a:t>
                      </a:r>
                      <a:r>
                        <a:rPr lang="ru-RU" sz="1100" u="none" strike="noStrike" dirty="0" smtClean="0">
                          <a:effectLst/>
                        </a:rPr>
                        <a:t>ситуации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Единовременная материальная помощь на газификацию домовладений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1924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1924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Объем расходов, тыс. руб.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1655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1924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Участники Великой Отечественной войны, бывшие несовершеннолетние узники фашистских лагерей, вдовы участников (инвалидов) </a:t>
                      </a:r>
                      <a:r>
                        <a:rPr lang="ru-RU" sz="1100" u="none" strike="noStrike" dirty="0" smtClean="0">
                          <a:effectLst/>
                        </a:rPr>
                        <a:t>ВОВ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Единовременная материальная помощь на улучшение социально-бытовых условий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1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1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Объем расходов, тыс.руб.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1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1924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Малоимущие многодетные семьи, имеющие в своем составе 6 и более детей до 18 </a:t>
                      </a:r>
                      <a:r>
                        <a:rPr lang="ru-RU" sz="1100" u="none" strike="noStrike" dirty="0" smtClean="0">
                          <a:effectLst/>
                        </a:rPr>
                        <a:t>лет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Ежемесячное пособие многодетной семье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1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1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Объем расходов, тыс.руб.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1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600,0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600,0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600,0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0120"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"/>
                          <a:cs typeface=""/>
                        </a:rPr>
                        <a:t>Граждане, состоящие на воинском учете в Военном комиссариате г. Майкопа, заключившие контракт с Министерством обороны Российской Федерации о прохождении военной службы и планируемые к отправлению в зону проведения специальной военной операции на территориях Донецкой Народной Республики, Луганской Народной  Республики, Запорожской , Херсонской областей и Украины </a:t>
                      </a:r>
                      <a:endParaRPr kumimoji="0"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"/>
                        <a:cs typeface="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kumimoji="0"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"/>
                          <a:cs typeface=""/>
                        </a:rPr>
                        <a:t>Единовременная денежная выплата</a:t>
                      </a:r>
                      <a:endParaRPr kumimoji="0"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"/>
                        <a:cs typeface="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Численность целевой группы</a:t>
                      </a:r>
                      <a:endParaRPr lang="ru-RU" sz="11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</a:tr>
              <a:tr h="18012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142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–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–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</a:tr>
              <a:tr h="18012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Объем расходов,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тыс.руб</a:t>
                      </a:r>
                      <a:r>
                        <a:rPr lang="ru-RU" sz="1100" u="none" strike="noStrike" dirty="0" smtClean="0">
                          <a:effectLst/>
                        </a:rPr>
                        <a:t>.</a:t>
                      </a:r>
                      <a:endParaRPr lang="ru-RU" sz="11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</a:tr>
              <a:tr h="85299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14 910,0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6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40679" y="188640"/>
            <a:ext cx="867045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Меры социальной поддержки отдельных категорий граждан в муниципальном образовании «Город Майкоп»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379604"/>
              </p:ext>
            </p:extLst>
          </p:nvPr>
        </p:nvGraphicFramePr>
        <p:xfrm>
          <a:off x="215518" y="1297631"/>
          <a:ext cx="8712967" cy="491320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8989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5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49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79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Целевая группа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Вид поддержки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kumimoji="0" lang="en-US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</a:t>
                      </a:r>
                      <a:r>
                        <a:rPr kumimoji="0"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2025</a:t>
                      </a:r>
                      <a:endParaRPr kumimoji="0"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en-US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</a:t>
                      </a:r>
                      <a:r>
                        <a:rPr kumimoji="0"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kumimoji="0"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78" marR="5178" marT="5179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00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Молодые </a:t>
                      </a:r>
                      <a:r>
                        <a:rPr lang="ru-RU" sz="1100" u="none" strike="noStrike" dirty="0" smtClean="0">
                          <a:effectLst/>
                        </a:rPr>
                        <a:t>семьи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Социальная выплата на приобретение жилья молодым </a:t>
                      </a:r>
                      <a:r>
                        <a:rPr lang="ru-RU" sz="1100" u="none" strike="noStrike" dirty="0" smtClean="0">
                          <a:effectLst/>
                        </a:rPr>
                        <a:t>семьям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Объем расходов, тыс.руб.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6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36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765,2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15 000,0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15 000,0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0015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850" u="none" strike="noStrike" baseline="0" dirty="0">
                          <a:effectLst/>
                        </a:rPr>
                        <a:t>Малоимущие многодетные семьи имеющие в своем составе 6 и более детей до 18 лет; граждане, находящиеся в трудной жизненной ситуации; участники (инвалиды) ВОВ; бывшие несовершеннолетние узники фашистских лагерей, вдовы участников (инвалидов</a:t>
                      </a:r>
                      <a:r>
                        <a:rPr lang="ru-RU" sz="850" u="none" strike="noStrike" baseline="0" dirty="0" smtClean="0">
                          <a:effectLst/>
                        </a:rPr>
                        <a:t>) ВОВ</a:t>
                      </a:r>
                      <a:r>
                        <a:rPr lang="ru-RU" sz="850" u="none" strike="noStrike" baseline="0" dirty="0">
                          <a:effectLst/>
                        </a:rPr>
                        <a:t>; </a:t>
                      </a:r>
                      <a:r>
                        <a:rPr lang="ru-RU" sz="850" u="none" strike="noStrike" baseline="0" dirty="0" smtClean="0">
                          <a:effectLst/>
                        </a:rPr>
                        <a:t>граждане </a:t>
                      </a:r>
                      <a:r>
                        <a:rPr lang="ru-RU" sz="850" u="none" strike="noStrike" baseline="0" dirty="0">
                          <a:effectLst/>
                        </a:rPr>
                        <a:t>не имеющие регистрации по месту жительства или месту пребывания в муниципальном образовании </a:t>
                      </a:r>
                      <a:r>
                        <a:rPr lang="ru-RU" sz="850" u="none" strike="noStrike" baseline="0" dirty="0" smtClean="0">
                          <a:effectLst/>
                        </a:rPr>
                        <a:t>«Город </a:t>
                      </a:r>
                      <a:r>
                        <a:rPr lang="ru-RU" sz="850" u="none" strike="noStrike" baseline="0" dirty="0">
                          <a:effectLst/>
                        </a:rPr>
                        <a:t>Майкоп»; одиноко проживающие </a:t>
                      </a:r>
                      <a:r>
                        <a:rPr lang="ru-RU" sz="850" u="none" strike="noStrike" baseline="0" dirty="0" smtClean="0">
                          <a:effectLst/>
                        </a:rPr>
                        <a:t>пенсионеры, </a:t>
                      </a:r>
                      <a:r>
                        <a:rPr lang="ru-RU" sz="850" u="none" strike="noStrike" baseline="0" dirty="0">
                          <a:effectLst/>
                        </a:rPr>
                        <a:t>инвалиды или семьи, состоящие из нетрудоспособных членов, проживающие в неблагоустроенном жилье</a:t>
                      </a:r>
                      <a:endParaRPr lang="ru-RU" sz="8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Предоставление банных </a:t>
                      </a:r>
                      <a:r>
                        <a:rPr lang="ru-RU" sz="1100" u="none" strike="noStrike" dirty="0" smtClean="0">
                          <a:effectLst/>
                        </a:rPr>
                        <a:t>услуг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8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8" marR="5178" marT="5179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5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Объем расходов, тыс.руб.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2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850,0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850,0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850,0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6049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Граждане, которым присвоено звание «Почетный гражданин города Майкопа</a:t>
                      </a:r>
                      <a:r>
                        <a:rPr lang="ru-RU" sz="1100" u="none" strike="noStrike" dirty="0" smtClean="0">
                          <a:effectLst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Ежемесячная денежная выплата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1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Объем расходов, тыс.руб.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545,7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608,0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632,4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600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Лица, </a:t>
                      </a:r>
                      <a:r>
                        <a:rPr lang="ru-RU" sz="1100" u="none" strike="noStrike" dirty="0" smtClean="0">
                          <a:effectLst/>
                        </a:rPr>
                        <a:t>замещавшие должности </a:t>
                      </a:r>
                      <a:r>
                        <a:rPr lang="ru-RU" sz="1100" u="none" strike="noStrike" dirty="0">
                          <a:effectLst/>
                        </a:rPr>
                        <a:t>муниципальной </a:t>
                      </a:r>
                      <a:r>
                        <a:rPr lang="ru-RU" sz="1100" u="none" strike="noStrike" dirty="0" smtClean="0">
                          <a:effectLst/>
                        </a:rPr>
                        <a:t>службы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Пенсия за выслугу </a:t>
                      </a:r>
                      <a:r>
                        <a:rPr lang="ru-RU" sz="1100" u="none" strike="noStrike" dirty="0" smtClean="0">
                          <a:effectLst/>
                        </a:rPr>
                        <a:t>лет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5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Объем расходов, тыс.руб.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23 104,3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24 028,5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24 989,6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600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Работники образовательных </a:t>
                      </a:r>
                      <a:r>
                        <a:rPr lang="ru-RU" sz="1100" u="none" strike="noStrike" dirty="0" smtClean="0">
                          <a:effectLst/>
                        </a:rPr>
                        <a:t>учреждений</a:t>
                      </a:r>
                      <a:r>
                        <a:rPr lang="en-US" sz="1100" u="none" strike="noStrike" dirty="0" smtClean="0">
                          <a:effectLst/>
                        </a:rPr>
                        <a:t>,</a:t>
                      </a:r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</a:rPr>
                        <a:t>проживающие и работающие в сельских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населенных</a:t>
                      </a:r>
                      <a:r>
                        <a:rPr lang="ru-RU" sz="1100" u="none" strike="noStrike" dirty="0" smtClean="0">
                          <a:effectLst/>
                        </a:rPr>
                        <a:t> пунктах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Компенсационные</a:t>
                      </a:r>
                      <a:r>
                        <a:rPr lang="ru-RU" sz="1100" u="none" strike="noStrike" baseline="0" dirty="0">
                          <a:effectLst/>
                        </a:rPr>
                        <a:t> выплаты по возмещению затрат на оплату проезда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Объем расходов, тыс.руб.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500,7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500,7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500,7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9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9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310747"/>
              </p:ext>
            </p:extLst>
          </p:nvPr>
        </p:nvGraphicFramePr>
        <p:xfrm>
          <a:off x="179390" y="1125539"/>
          <a:ext cx="8713789" cy="546735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96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33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33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33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33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334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5122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77757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Наименование проекта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Место реализации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Срок реализации (срок ввода в эксплуатацию)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Объем финансирования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Результат от реализации общественно-значимого проекта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5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b="1" kern="1200" dirty="0">
                          <a:solidFill>
                            <a:schemeClr val="bg1"/>
                          </a:solidFill>
                        </a:rPr>
                        <a:t>год (факт)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</a:rPr>
                        <a:t>год </a:t>
                      </a:r>
                      <a:r>
                        <a:rPr lang="ru-RU" sz="900" b="1" kern="1200" dirty="0">
                          <a:solidFill>
                            <a:schemeClr val="bg1"/>
                          </a:solidFill>
                        </a:rPr>
                        <a:t>(оценка)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900" b="1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</a:rPr>
                        <a:t>год </a:t>
                      </a:r>
                      <a:r>
                        <a:rPr lang="ru-RU" sz="900" b="1" kern="1200" dirty="0">
                          <a:solidFill>
                            <a:schemeClr val="bg1"/>
                          </a:solidFill>
                        </a:rPr>
                        <a:t>(прогноз)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900" b="1" kern="1200" dirty="0">
                          <a:solidFill>
                            <a:schemeClr val="bg1"/>
                          </a:solidFill>
                        </a:rPr>
                        <a:t>год (прогноз)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</a:rPr>
                        <a:t>год </a:t>
                      </a:r>
                      <a:r>
                        <a:rPr lang="ru-RU" sz="900" b="1" kern="1200" dirty="0">
                          <a:solidFill>
                            <a:schemeClr val="bg1"/>
                          </a:solidFill>
                        </a:rPr>
                        <a:t>(прогноз)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30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Субсидия на  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Обеспечение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dirty="0" err="1" smtClean="0">
                          <a:solidFill>
                            <a:schemeClr val="bg1"/>
                          </a:solidFill>
                        </a:rPr>
                        <a:t>жильем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молодых семей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Город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Майкоп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гг.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51 </a:t>
                      </a: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325,5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62 048,0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36 765,2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15 000,0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15 000,0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Увеличение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 числа молодых семей, улучшивших жилищные условия</a:t>
                      </a:r>
                      <a:endParaRPr lang="ru-RU" sz="9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555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Праздничные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</a:rPr>
                        <a:t> мероприятия (детские новогодние утренники, вручение новогодних подарков)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Город Майкоп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гг.</a:t>
                      </a: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249,6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250,0</a:t>
                      </a:r>
                      <a:endParaRPr kumimoji="0"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250,0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250,0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250,0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Повышение социальной защищенности малообеспеченных граждан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94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Благотворительные акции (День Победы, мероприятия, посвященные месячнику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</a:rPr>
                        <a:t> «Белая трость»)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Город Майкоп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гг.</a:t>
                      </a: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249,7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300,0</a:t>
                      </a:r>
                      <a:endParaRPr kumimoji="0"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250,0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250,0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250,0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Увеличение количества благотворительных акций и граждан, принявших в них участие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62089" y="775158"/>
            <a:ext cx="73039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err="1" smtClean="0">
                <a:solidFill>
                  <a:schemeClr val="bg1"/>
                </a:solidFill>
              </a:rPr>
              <a:t>тыс.руб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2026" y="67271"/>
            <a:ext cx="867045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kern="0" dirty="0">
                <a:ln w="12700">
                  <a:solidFill>
                    <a:srgbClr val="E66C7D">
                      <a:lumMod val="50000"/>
                    </a:srgbClr>
                  </a:solidFill>
                  <a:prstDash val="solid"/>
                </a:ln>
                <a:solidFill>
                  <a:srgbClr val="E6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Сведения о реализации общественно-значимых проектов для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5951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407077"/>
              </p:ext>
            </p:extLst>
          </p:nvPr>
        </p:nvGraphicFramePr>
        <p:xfrm>
          <a:off x="243624" y="1124744"/>
          <a:ext cx="8678031" cy="4924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9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70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87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87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87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87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872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86537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65259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chemeClr val="bg1"/>
                          </a:solidFill>
                        </a:rPr>
                        <a:t>Наименование проекта</a:t>
                      </a:r>
                      <a:endParaRPr lang="ru-RU" sz="9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chemeClr val="bg1"/>
                          </a:solidFill>
                        </a:rPr>
                        <a:t>Место реализации</a:t>
                      </a:r>
                      <a:endParaRPr lang="ru-RU" sz="9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chemeClr val="bg1"/>
                          </a:solidFill>
                        </a:rPr>
                        <a:t>Срок реализации (срок </a:t>
                      </a:r>
                      <a:endParaRPr lang="ru-RU" sz="900" b="1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900" b="1" i="0" dirty="0" smtClean="0">
                          <a:solidFill>
                            <a:schemeClr val="bg1"/>
                          </a:solidFill>
                        </a:rPr>
                        <a:t>ввода </a:t>
                      </a:r>
                      <a:r>
                        <a:rPr lang="ru-RU" sz="900" b="1" i="0" dirty="0">
                          <a:solidFill>
                            <a:schemeClr val="bg1"/>
                          </a:solidFill>
                        </a:rPr>
                        <a:t>в </a:t>
                      </a:r>
                      <a:r>
                        <a:rPr lang="ru-RU" sz="900" b="1" i="0" dirty="0" smtClean="0">
                          <a:solidFill>
                            <a:schemeClr val="bg1"/>
                          </a:solidFill>
                        </a:rPr>
                        <a:t>эксплуатацию)</a:t>
                      </a:r>
                      <a:endParaRPr lang="ru-RU" sz="9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chemeClr val="bg1"/>
                          </a:solidFill>
                        </a:rPr>
                        <a:t>Объем финансирования</a:t>
                      </a:r>
                      <a:endParaRPr lang="ru-RU" sz="9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chemeClr val="bg1"/>
                          </a:solidFill>
                        </a:rPr>
                        <a:t>Результат от реализации общественно-значимого проекта</a:t>
                      </a:r>
                      <a:endParaRPr lang="ru-RU" sz="9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5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900" b="1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  <a:endParaRPr lang="ru-RU" sz="900" b="1" i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900" b="1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(оценка)</a:t>
                      </a:r>
                      <a:endParaRPr lang="ru-RU" sz="900" b="1" i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900" b="1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(прогноз)</a:t>
                      </a:r>
                      <a:endParaRPr lang="ru-RU" sz="900" b="1" i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r>
                        <a:rPr lang="ru-RU" sz="900" b="1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900" b="1" i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900" b="1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(прогноз)</a:t>
                      </a:r>
                      <a:endParaRPr lang="ru-RU" sz="900" b="1" i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168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Формирование современной городской среды 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Город Майкоп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гг.</a:t>
                      </a: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258 548,1</a:t>
                      </a: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780 525,3</a:t>
                      </a:r>
                      <a:endParaRPr kumimoji="0"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25 192,8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9 535,9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640,0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Обустройство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дворовых и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общественных территорий</a:t>
                      </a: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6851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Расходы по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подпрограмме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«Доступная среда»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Город Майкоп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гг.</a:t>
                      </a: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150,0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</a:t>
                      </a:r>
                      <a:endParaRPr kumimoji="0"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числа инвалидов по зрению, обеспеченных средствами реабилитации, не вошедшими в федеральный перечень реабилитационных мероприятий, технических средств реабилитации и услуг</a:t>
                      </a: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820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Расходы по нацпроекту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</a:rPr>
                        <a:t> «Безопасные и качественные дороги»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«Город Майкоп»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гг.</a:t>
                      </a: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198 178,4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313 162,4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202 207,6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200 000,0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200 000,0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Ремонт дорог, обустройство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участков дорог элементами безопасности дорожного движения (установка светофоров, ограждений и искусственных неровностей)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84512" y="636658"/>
            <a:ext cx="73039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err="1">
                <a:solidFill>
                  <a:schemeClr val="bg1"/>
                </a:solidFill>
              </a:rPr>
              <a:t>тыс.руб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4451" y="190574"/>
            <a:ext cx="867045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kern="0" dirty="0">
                <a:ln w="12700">
                  <a:solidFill>
                    <a:srgbClr val="E66C7D">
                      <a:lumMod val="50000"/>
                    </a:srgbClr>
                  </a:solidFill>
                  <a:prstDash val="solid"/>
                </a:ln>
                <a:solidFill>
                  <a:srgbClr val="E6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Сведения о реализации общественно-значимых проектов для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6086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673798"/>
              </p:ext>
            </p:extLst>
          </p:nvPr>
        </p:nvGraphicFramePr>
        <p:xfrm>
          <a:off x="197964" y="1556793"/>
          <a:ext cx="8748072" cy="48335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8012"/>
                <a:gridCol w="9180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80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80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80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80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69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Показатели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en-US" sz="11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</a:t>
                      </a:r>
                      <a:r>
                        <a:rPr lang="ru-RU" sz="1100" b="1" i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 г.</a:t>
                      </a:r>
                      <a:endParaRPr lang="en-US" sz="11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(оценка</a:t>
                      </a:r>
                      <a:r>
                        <a:rPr lang="ru-RU" sz="1100" b="1" i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 г. (прогноз</a:t>
                      </a:r>
                      <a:r>
                        <a:rPr lang="ru-RU" sz="1100" b="1" i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 г. (прогноз</a:t>
                      </a:r>
                      <a:r>
                        <a:rPr lang="ru-RU" sz="1100" b="1" i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6 г.</a:t>
                      </a:r>
                      <a:endParaRPr lang="ru-RU" sz="11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i="0" dirty="0"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/>
                        <a:t>1.</a:t>
                      </a:r>
                      <a:r>
                        <a:rPr lang="ru-RU" sz="1100" kern="1200" baseline="0" dirty="0" smtClean="0"/>
                        <a:t> </a:t>
                      </a:r>
                      <a:r>
                        <a:rPr lang="ru-RU" sz="1100" kern="1200" dirty="0" smtClean="0"/>
                        <a:t>Объем </a:t>
                      </a:r>
                      <a:r>
                        <a:rPr lang="ru-RU" sz="1100" kern="1200" dirty="0"/>
                        <a:t>отгруженных товаров </a:t>
                      </a:r>
                      <a:r>
                        <a:rPr lang="ru-RU" sz="1100" kern="1200" baseline="0" dirty="0" smtClean="0"/>
                        <a:t> </a:t>
                      </a:r>
                      <a:r>
                        <a:rPr lang="ru-RU" sz="1100" kern="1200" dirty="0" smtClean="0"/>
                        <a:t>собственного производства,</a:t>
                      </a:r>
                      <a:r>
                        <a:rPr lang="ru-RU" sz="1100" kern="1200" baseline="0" dirty="0" smtClean="0"/>
                        <a:t> выполненных работ, услуг (по полному кругу предприятий), всего в действующих ценах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27 954,1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27 884,1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30 528,9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33 187,9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36 354,7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653">
                <a:tc>
                  <a:txBody>
                    <a:bodyPr/>
                    <a:lstStyle/>
                    <a:p>
                      <a:r>
                        <a:rPr lang="ru-RU" sz="1100" dirty="0"/>
                        <a:t>2. Среднесписочная</a:t>
                      </a:r>
                      <a:r>
                        <a:rPr lang="ru-RU" sz="1100" baseline="0" dirty="0"/>
                        <a:t> численность по полному кругу </a:t>
                      </a:r>
                      <a:r>
                        <a:rPr lang="ru-RU" sz="1100" baseline="0" dirty="0" smtClean="0"/>
                        <a:t>предприятий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175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46 141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46 190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46 229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274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279">
                <a:tc>
                  <a:txBody>
                    <a:bodyPr/>
                    <a:lstStyle/>
                    <a:p>
                      <a:r>
                        <a:rPr lang="ru-RU" sz="1100" dirty="0"/>
                        <a:t>3. Фонд оплаты труда </a:t>
                      </a:r>
                      <a:r>
                        <a:rPr lang="ru-RU" sz="1100" dirty="0" smtClean="0"/>
                        <a:t>по</a:t>
                      </a:r>
                      <a:r>
                        <a:rPr lang="ru-RU" sz="1100" baseline="0" dirty="0" smtClean="0"/>
                        <a:t> полному кругу предприятий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20 899,0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22 440,1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24 107,5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25 305,1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26 515,1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603">
                <a:tc>
                  <a:txBody>
                    <a:bodyPr/>
                    <a:lstStyle/>
                    <a:p>
                      <a:r>
                        <a:rPr lang="ru-RU" sz="1100" dirty="0"/>
                        <a:t>4. </a:t>
                      </a:r>
                      <a:r>
                        <a:rPr lang="ru-RU" sz="1100" dirty="0" smtClean="0"/>
                        <a:t>Прибыль, всего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7 040,7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6 060,5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6 778,7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7 374,9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8 062,8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60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5. </a:t>
                      </a:r>
                      <a:r>
                        <a:rPr lang="ru-RU" sz="1100" dirty="0"/>
                        <a:t>Стоимость</a:t>
                      </a:r>
                      <a:r>
                        <a:rPr lang="ru-RU" sz="1100" baseline="0" dirty="0"/>
                        <a:t> основных </a:t>
                      </a:r>
                      <a:r>
                        <a:rPr lang="ru-RU" sz="1100" baseline="0" dirty="0" smtClean="0"/>
                        <a:t>фондов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16 971,7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634,9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20 461,1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22 466,3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24 645,6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6. </a:t>
                      </a:r>
                      <a:r>
                        <a:rPr lang="ru-RU" sz="1100" dirty="0"/>
                        <a:t>Оборот розничной </a:t>
                      </a:r>
                      <a:r>
                        <a:rPr lang="ru-RU" sz="1100" dirty="0" smtClean="0"/>
                        <a:t>торговли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50 127,3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53 745,0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58 623,4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63 100,8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67 986,1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460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7. </a:t>
                      </a:r>
                      <a:r>
                        <a:rPr lang="ru-RU" sz="1100" dirty="0"/>
                        <a:t>Оборот общественного </a:t>
                      </a:r>
                      <a:r>
                        <a:rPr lang="ru-RU" sz="1100" dirty="0" smtClean="0"/>
                        <a:t>питания</a:t>
                      </a:r>
                      <a:endParaRPr lang="ru-RU" sz="11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1 739,2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1 966,3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2 118,2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2 273,4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2 444,6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3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8. </a:t>
                      </a:r>
                      <a:r>
                        <a:rPr lang="ru-RU" sz="1100" dirty="0"/>
                        <a:t>Объем платных</a:t>
                      </a:r>
                      <a:r>
                        <a:rPr lang="ru-RU" sz="1100" baseline="0" dirty="0"/>
                        <a:t> услуг </a:t>
                      </a:r>
                      <a:r>
                        <a:rPr lang="ru-RU" sz="1100" baseline="0" dirty="0" smtClean="0"/>
                        <a:t>населению</a:t>
                      </a:r>
                      <a:endParaRPr lang="ru-RU" sz="11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13 122,4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14 980,6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16 217,0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17 472,3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18 879,5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5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9. </a:t>
                      </a:r>
                      <a:r>
                        <a:rPr lang="ru-RU" sz="1100" dirty="0"/>
                        <a:t>Инвестиции в основной капитал </a:t>
                      </a:r>
                      <a:r>
                        <a:rPr lang="ru-RU" sz="1100" dirty="0" smtClean="0"/>
                        <a:t>(по </a:t>
                      </a:r>
                      <a:r>
                        <a:rPr lang="ru-RU" sz="1100" dirty="0"/>
                        <a:t>крупным и средним </a:t>
                      </a:r>
                      <a:r>
                        <a:rPr lang="ru-RU" sz="1100" dirty="0" smtClean="0"/>
                        <a:t>предприятиям)</a:t>
                      </a:r>
                      <a:endParaRPr lang="ru-RU" sz="11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7 773,7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7 300,3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7 446,3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7 631,2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7 855,8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91580" y="476673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Основные прогнозные показатели социально-экономического развития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41266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1663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kern="0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Программно-целевые расходы </a:t>
            </a:r>
            <a:r>
              <a:rPr lang="ru-RU" sz="2000" b="1" i="1" kern="0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sz="2000" b="1" i="1" kern="0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образования «Город Майкоп</a:t>
            </a:r>
            <a:r>
              <a:rPr lang="ru-RU" sz="2000" b="1" i="1" kern="0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в </a:t>
            </a:r>
            <a:r>
              <a:rPr lang="ru-RU" sz="2000" b="1" i="1" kern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 году</a:t>
            </a:r>
            <a:endParaRPr lang="ru-RU" sz="2000" b="1" i="1" kern="0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366" y="955921"/>
            <a:ext cx="8229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200" dirty="0">
                <a:solidFill>
                  <a:schemeClr val="bg1"/>
                </a:solidFill>
                <a:cs typeface="Arial" panose="020B0604020202020204" pitchFamily="34" charset="0"/>
              </a:rPr>
              <a:t>Интегрированные в бюджетный процесс муниципальные программы муниципального образования «Город Майкоп» учитывают все направления социально-экономического развития муниципального образования и позволяют более четко определить приоритеты использования бюджетных средств и, следовательно, создают условия для повышения качества бюджетного планирования, эффективности, гибкости и результативности использования бюджетных средств.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37413416"/>
              </p:ext>
            </p:extLst>
          </p:nvPr>
        </p:nvGraphicFramePr>
        <p:xfrm>
          <a:off x="971600" y="2132856"/>
          <a:ext cx="7344816" cy="392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03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845" y="200834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i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муниципального образования «Город Майкоп» на реализацию муниципальных программ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836914"/>
              </p:ext>
            </p:extLst>
          </p:nvPr>
        </p:nvGraphicFramePr>
        <p:xfrm>
          <a:off x="107505" y="1039525"/>
          <a:ext cx="8856983" cy="57597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0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0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0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08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88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6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/>
                        <a:t>Наименование программ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2022 г. </a:t>
                      </a:r>
                      <a:r>
                        <a:rPr lang="ru-RU" sz="1100" dirty="0"/>
                        <a:t>(факт)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2023 г</a:t>
                      </a:r>
                      <a:r>
                        <a:rPr lang="ru-RU" sz="1100" dirty="0"/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2024 </a:t>
                      </a:r>
                      <a:r>
                        <a:rPr lang="ru-RU" sz="1100" dirty="0"/>
                        <a:t>г.</a:t>
                      </a:r>
                      <a:r>
                        <a:rPr lang="ru-RU" sz="1100" baseline="0" dirty="0"/>
                        <a:t> (прогноз)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2025 </a:t>
                      </a:r>
                      <a:r>
                        <a:rPr lang="ru-RU" sz="1100" dirty="0"/>
                        <a:t>г.</a:t>
                      </a:r>
                      <a:r>
                        <a:rPr lang="ru-RU" sz="1100" baseline="0" dirty="0"/>
                        <a:t> (прогноз</a:t>
                      </a:r>
                      <a:r>
                        <a:rPr lang="ru-RU" sz="1100" baseline="0" dirty="0" smtClean="0"/>
                        <a:t>)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2026 </a:t>
                      </a:r>
                      <a:r>
                        <a:rPr lang="ru-RU" sz="1100" dirty="0"/>
                        <a:t>г.</a:t>
                      </a:r>
                      <a:r>
                        <a:rPr lang="ru-RU" sz="1100" baseline="0" dirty="0"/>
                        <a:t> (прогноз</a:t>
                      </a:r>
                      <a:r>
                        <a:rPr lang="ru-RU" sz="1100" baseline="0" dirty="0" smtClean="0"/>
                        <a:t>)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100" u="none" strike="noStrike" dirty="0">
                          <a:effectLst/>
                        </a:rPr>
                        <a:t>сельского хозяйства и регулирование рынков сельскохозяйственной продукции, сырья и продовольствия в муниципальном образовании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3 601,2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4 227,8</a:t>
                      </a:r>
                      <a:endParaRPr lang="ru-RU" sz="11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3 977,4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4 105,6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4 244,4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100" u="none" strike="noStrike" dirty="0">
                          <a:effectLst/>
                        </a:rPr>
                        <a:t>общественного пассажирского транспорта в муниципальном образовании «Город Майкоп»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43 278,3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248 214,5</a:t>
                      </a:r>
                      <a:endParaRPr lang="ru-RU" sz="11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46 861,1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38 378,6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40 220,5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 smtClean="0">
                          <a:effectLst/>
                        </a:rPr>
                        <a:t>Информатизация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100" u="none" strike="noStrike" baseline="0" dirty="0">
                          <a:effectLst/>
                        </a:rPr>
                        <a:t>Администрации </a:t>
                      </a:r>
                      <a:r>
                        <a:rPr lang="ru-RU" sz="1100" u="none" strike="noStrike" dirty="0">
                          <a:effectLst/>
                        </a:rPr>
                        <a:t>муниципального образования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4 355,7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5 514,8</a:t>
                      </a:r>
                      <a:endParaRPr lang="ru-RU" sz="11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13 485,4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7 065,4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7 681,9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100" u="none" strike="noStrike" dirty="0">
                          <a:effectLst/>
                        </a:rPr>
                        <a:t>системы образования муниципального образования «Город Майкоп</a:t>
                      </a:r>
                      <a:r>
                        <a:rPr lang="ru-RU" sz="1100" u="none" strike="noStrike" dirty="0" smtClean="0">
                          <a:effectLst/>
                        </a:rPr>
                        <a:t>»</a:t>
                      </a:r>
                      <a:endParaRPr lang="ru-RU" sz="1100" u="none" strike="noStrike" dirty="0">
                        <a:effectLst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2 606 204,9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2 869 089,3</a:t>
                      </a:r>
                      <a:endParaRPr lang="ru-RU" sz="11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2 639 050,5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2 758 155,2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2 069 424,5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100" u="none" strike="noStrike" dirty="0">
                          <a:effectLst/>
                        </a:rPr>
                        <a:t>территориального общественного самоуправления в муниципальном образовании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32 231,6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36 322,6</a:t>
                      </a:r>
                      <a:endParaRPr lang="ru-RU" sz="11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36 572,0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36 572,0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36 572,0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100" u="none" strike="noStrike" dirty="0">
                          <a:effectLst/>
                        </a:rPr>
                        <a:t>культуры</a:t>
                      </a:r>
                      <a:r>
                        <a:rPr lang="ru-RU" sz="1100" u="none" strike="noStrike" baseline="0" dirty="0">
                          <a:effectLst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</a:rPr>
                        <a:t>муниципального образования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197 859,8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229 805,8</a:t>
                      </a:r>
                      <a:endParaRPr lang="ru-RU" sz="11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336 873,9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216 134,1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223 368,9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 err="1" smtClean="0">
                          <a:effectLst/>
                        </a:rPr>
                        <a:t>Молодежь</a:t>
                      </a:r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</a:rPr>
                        <a:t>столицы </a:t>
                      </a:r>
                      <a:r>
                        <a:rPr lang="ru-RU" sz="1100" u="none" strike="noStrike" dirty="0" smtClean="0">
                          <a:effectLst/>
                        </a:rPr>
                        <a:t>Адыгеи</a:t>
                      </a:r>
                      <a:endParaRPr lang="ru-RU" sz="1100" u="none" strike="noStrike" dirty="0">
                        <a:effectLst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8 948,5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11 982,5</a:t>
                      </a:r>
                      <a:endParaRPr lang="ru-RU" sz="11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11 240,0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11 497,0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11 765,1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 smtClean="0">
                          <a:effectLst/>
                        </a:rPr>
                        <a:t>О </a:t>
                      </a:r>
                      <a:r>
                        <a:rPr lang="ru-RU" sz="1100" u="none" strike="noStrike" dirty="0">
                          <a:effectLst/>
                        </a:rPr>
                        <a:t>противодействии коррупции в муниципальном образовании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350,00</a:t>
                      </a:r>
                      <a:endParaRPr lang="ru-RU" sz="11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350,0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350,0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350,0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 smtClean="0">
                          <a:effectLst/>
                        </a:rPr>
                        <a:t>Управление </a:t>
                      </a:r>
                      <a:r>
                        <a:rPr lang="ru-RU" sz="1100" u="none" strike="noStrike" dirty="0">
                          <a:effectLst/>
                        </a:rPr>
                        <a:t>муниципальными </a:t>
                      </a:r>
                      <a:r>
                        <a:rPr lang="ru-RU" sz="1100" u="none" strike="noStrike" dirty="0" smtClean="0">
                          <a:effectLst/>
                        </a:rPr>
                        <a:t>финансами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42 785,7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41 553,9</a:t>
                      </a:r>
                      <a:endParaRPr lang="ru-RU" sz="11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40 320,6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62</a:t>
                      </a:r>
                      <a:r>
                        <a:rPr lang="ru-RU" sz="1100" baseline="0" dirty="0" smtClean="0"/>
                        <a:t> 896,5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116</a:t>
                      </a:r>
                      <a:r>
                        <a:rPr lang="ru-RU" sz="1100" baseline="0" dirty="0" smtClean="0"/>
                        <a:t> 615,9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100" u="none" strike="noStrike" dirty="0">
                          <a:effectLst/>
                        </a:rPr>
                        <a:t>средств массовой информации в муниципальном образовании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28 475,9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8 600,6</a:t>
                      </a:r>
                      <a:endParaRPr lang="ru-RU" sz="11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8 779,2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9 025,4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9 281,2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100" u="none" strike="noStrike" dirty="0">
                          <a:effectLst/>
                        </a:rPr>
                        <a:t>жилищно-коммунального, дорожного хозяйства и благоустройства в муниципальном образовании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1 387 747,4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1 686 368,5</a:t>
                      </a:r>
                      <a:endParaRPr lang="ru-RU" sz="11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791 691,4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652</a:t>
                      </a:r>
                      <a:r>
                        <a:rPr lang="ru-RU" sz="1100" baseline="0" dirty="0" smtClean="0"/>
                        <a:t> 338,0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1 498</a:t>
                      </a:r>
                      <a:r>
                        <a:rPr lang="ru-RU" sz="1100" baseline="0" dirty="0" smtClean="0"/>
                        <a:t> 327,6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Обеспечение </a:t>
                      </a:r>
                      <a:r>
                        <a:rPr lang="ru-RU" sz="1100" u="none" strike="noStrike" dirty="0">
                          <a:effectLst/>
                        </a:rPr>
                        <a:t>деятельности и реализации полномочий Комитета по управлению имуществом муниципального образования «Город Майкоп»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36 912,8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40 198,2</a:t>
                      </a:r>
                      <a:endParaRPr lang="ru-RU" sz="11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42</a:t>
                      </a:r>
                      <a:r>
                        <a:rPr lang="ru-RU" sz="1100" baseline="0" dirty="0" smtClean="0"/>
                        <a:t> 394,6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43 764,2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45 192,1</a:t>
                      </a:r>
                      <a:endParaRPr lang="ru-RU" sz="11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94415" y="777915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тыс.руб</a:t>
            </a:r>
            <a: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32656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муниципального образования «Город Майкоп» на реализацию муниципальных программ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331937"/>
              </p:ext>
            </p:extLst>
          </p:nvPr>
        </p:nvGraphicFramePr>
        <p:xfrm>
          <a:off x="107504" y="1562147"/>
          <a:ext cx="8905466" cy="436406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622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66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66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66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66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66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06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/>
                        <a:t>Наименование программ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2022 г</a:t>
                      </a:r>
                      <a:r>
                        <a:rPr lang="ru-RU" sz="1100" dirty="0"/>
                        <a:t>. 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(</a:t>
                      </a:r>
                      <a:r>
                        <a:rPr lang="ru-RU" sz="1100" dirty="0"/>
                        <a:t>факт)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2023 г</a:t>
                      </a:r>
                      <a:r>
                        <a:rPr lang="ru-RU" sz="1100" dirty="0"/>
                        <a:t>. (оценка)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2024 </a:t>
                      </a:r>
                      <a:r>
                        <a:rPr lang="ru-RU" sz="1100" dirty="0"/>
                        <a:t>г.</a:t>
                      </a:r>
                      <a:r>
                        <a:rPr lang="ru-RU" sz="1100" baseline="0" dirty="0"/>
                        <a:t> (прогноз)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2025 </a:t>
                      </a:r>
                      <a:r>
                        <a:rPr lang="ru-RU" sz="1100" dirty="0"/>
                        <a:t>г.</a:t>
                      </a:r>
                      <a:r>
                        <a:rPr lang="ru-RU" sz="1100" baseline="0" dirty="0"/>
                        <a:t> (прогноз</a:t>
                      </a:r>
                      <a:r>
                        <a:rPr lang="ru-RU" sz="1100" baseline="0" dirty="0" smtClean="0"/>
                        <a:t>)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2026 </a:t>
                      </a:r>
                      <a:r>
                        <a:rPr lang="ru-RU" sz="1100" dirty="0"/>
                        <a:t>г.</a:t>
                      </a:r>
                      <a:r>
                        <a:rPr lang="ru-RU" sz="1100" baseline="0" dirty="0"/>
                        <a:t> (прогноз</a:t>
                      </a:r>
                      <a:r>
                        <a:rPr lang="ru-RU" sz="1100" baseline="0" dirty="0" smtClean="0"/>
                        <a:t>)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Формирование </a:t>
                      </a:r>
                      <a:r>
                        <a:rPr lang="ru-RU" sz="1100" u="none" strike="noStrike" dirty="0">
                          <a:effectLst/>
                        </a:rPr>
                        <a:t>современной городской среды в </a:t>
                      </a:r>
                      <a:r>
                        <a:rPr lang="ru-RU" sz="1100" u="none" strike="noStrike" baseline="0" dirty="0">
                          <a:effectLst/>
                        </a:rPr>
                        <a:t>муниципальном образовании </a:t>
                      </a:r>
                      <a:r>
                        <a:rPr lang="ru-RU" sz="1100" u="none" strike="noStrike" dirty="0">
                          <a:effectLst/>
                        </a:rPr>
                        <a:t>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258 548,1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780 525,2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25 192,8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9 535,9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640,0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 smtClean="0">
                          <a:effectLst/>
                        </a:rPr>
                        <a:t>Экономическое </a:t>
                      </a:r>
                      <a:r>
                        <a:rPr lang="ru-RU" sz="1100" u="none" strike="noStrike" dirty="0">
                          <a:effectLst/>
                        </a:rPr>
                        <a:t>развитие и формирование</a:t>
                      </a:r>
                      <a:r>
                        <a:rPr lang="ru-RU" sz="1100" u="none" strike="noStrike" baseline="0" dirty="0">
                          <a:effectLst/>
                        </a:rPr>
                        <a:t> инвестиционной привлекательности</a:t>
                      </a:r>
                      <a:r>
                        <a:rPr lang="ru-RU" sz="1100" u="none" strike="noStrike" dirty="0">
                          <a:effectLst/>
                        </a:rPr>
                        <a:t> муниципального образования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905,2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905,2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905,2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905,2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Профилактика </a:t>
                      </a:r>
                      <a:r>
                        <a:rPr lang="ru-RU" sz="1100" u="none" strike="noStrike" dirty="0">
                          <a:effectLst/>
                        </a:rPr>
                        <a:t>правонарушений и обеспечение безопасности жизнедеятельности населения на территории муниципального образования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43 252,4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60 674,1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50 226,5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57 038,3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50 710,9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Социальная </a:t>
                      </a:r>
                      <a:r>
                        <a:rPr lang="ru-RU" sz="1100" u="none" strike="noStrike" dirty="0">
                          <a:effectLst/>
                        </a:rPr>
                        <a:t>поддержка отдельных категорий</a:t>
                      </a:r>
                      <a:r>
                        <a:rPr lang="ru-RU" sz="1100" u="none" strike="noStrike" baseline="0" dirty="0">
                          <a:effectLst/>
                        </a:rPr>
                        <a:t> граждан муниципального образования </a:t>
                      </a:r>
                      <a:r>
                        <a:rPr lang="ru-RU" sz="1100" u="none" strike="noStrike" dirty="0">
                          <a:effectLst/>
                        </a:rPr>
                        <a:t>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3 041,3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2 820,6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2 560,0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2 560,0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2 560,0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Улучшение </a:t>
                      </a:r>
                      <a:r>
                        <a:rPr lang="ru-RU" sz="1100" u="none" strike="noStrike" dirty="0">
                          <a:effectLst/>
                        </a:rPr>
                        <a:t>жилищных условий граждан, проживающих в муниципальном образовании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948,9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248 175,8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248 770,6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106 666,1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73 928,2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100" u="none" strike="noStrike" dirty="0">
                          <a:effectLst/>
                        </a:rPr>
                        <a:t>физической культуры и спорта, формирование здорового образа жизни населения муниципального образования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97 419,1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85 072,4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86 651,1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89 825,3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88 164,4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Укрепление общественного здоровья населения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муниципального образования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30,0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30,0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30,0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8"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>
                          <a:effectLst/>
                        </a:rPr>
                        <a:t>Итого: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4 902 137,7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6 360 401,8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4 385 932,3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4 179 754,0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4 419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+mn-lt"/>
                        </a:rPr>
                        <a:t> 469,1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8082" y="1176760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тыс.руб</a:t>
            </a:r>
            <a: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7851" y="116634"/>
            <a:ext cx="788258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 образования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«Город Майкоп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реализации: 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2022-2026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22062" y="1022859"/>
            <a:ext cx="6168322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1000" b="1" dirty="0">
              <a:solidFill>
                <a:prstClr val="black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</a:rPr>
              <a:t>Повышение эффективности и качества оказания услуг в сфере образования муниципального образовании «Город Майкоп</a:t>
            </a:r>
            <a:r>
              <a:rPr lang="ru-RU" sz="1000" dirty="0" smtClean="0">
                <a:solidFill>
                  <a:schemeClr val="bg1"/>
                </a:solidFill>
              </a:rPr>
              <a:t>».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2062" y="1712756"/>
            <a:ext cx="6235754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  <a:endParaRPr lang="ru-RU" sz="1000" b="1" dirty="0">
              <a:solidFill>
                <a:prstClr val="black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1. Создание </a:t>
            </a:r>
            <a:r>
              <a:rPr lang="ru-RU" sz="1000" dirty="0">
                <a:solidFill>
                  <a:schemeClr val="bg1"/>
                </a:solidFill>
              </a:rPr>
              <a:t>в системе дошкольного образования равных условий для современного качественного образования, в том числе привлечение негосударственных организаций в сферу дошкольного образования</a:t>
            </a:r>
            <a:r>
              <a:rPr lang="ru-RU" sz="1000" dirty="0" smtClean="0">
                <a:solidFill>
                  <a:schemeClr val="bg1"/>
                </a:solidFill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</a:rPr>
              <a:t>2. Создание условий по предоставлению образовательных услуг в системе начального, общего, основного общего и среднего общего образования в соответствии с требованиями федеральных государственных образовательных стандартов на основе внедрения современных образовательных технологий</a:t>
            </a:r>
            <a:r>
              <a:rPr lang="ru-RU" sz="1000" dirty="0" smtClean="0">
                <a:solidFill>
                  <a:schemeClr val="bg1"/>
                </a:solidFill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</a:rPr>
              <a:t>3. Развитие творческих способностей детей, удовлетворение их индивидуальных потребностей в интеллектуальном и нравственном совершенствовании, а также организация их свободного времени</a:t>
            </a:r>
            <a:r>
              <a:rPr lang="ru-RU" sz="1000" dirty="0" smtClean="0">
                <a:solidFill>
                  <a:schemeClr val="bg1"/>
                </a:solidFill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</a:rPr>
              <a:t>4. Обеспечение условий для эффективного управления сферой образования, обеспечение высокого качества управления процессами развития образования на муниципальном уровне</a:t>
            </a:r>
            <a:r>
              <a:rPr lang="ru-RU" sz="10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5</a:t>
            </a:r>
            <a:r>
              <a:rPr lang="ru-RU" sz="1000" dirty="0">
                <a:solidFill>
                  <a:schemeClr val="bg1"/>
                </a:solidFill>
              </a:rPr>
              <a:t>. Создание условий по обеспечению комплексной безопасности образовательных организаций муниципального образования "Город Майкоп".</a:t>
            </a:r>
          </a:p>
          <a:p>
            <a:pPr>
              <a:defRPr/>
            </a:pPr>
            <a:endParaRPr lang="ru-RU" sz="1400" dirty="0">
              <a:solidFill>
                <a:srgbClr val="323232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299817"/>
              </p:ext>
            </p:extLst>
          </p:nvPr>
        </p:nvGraphicFramePr>
        <p:xfrm>
          <a:off x="287339" y="4077073"/>
          <a:ext cx="8569325" cy="257785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403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(тыс.руб.)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г.</a:t>
                      </a:r>
                    </a:p>
                    <a:p>
                      <a:pPr algn="ctr"/>
                      <a:r>
                        <a:rPr lang="ru-RU" sz="1100" dirty="0" smtClean="0"/>
                        <a:t>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г.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228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2 606 204,9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2 869 089,3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2 639 050,5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2 758 155,2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2 069 424,5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05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306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900" kern="1200" dirty="0" smtClean="0">
                          <a:effectLst/>
                        </a:rPr>
                        <a:t>Доля родителей (законных представителей) в муниципальном образовании </a:t>
                      </a:r>
                      <a:r>
                        <a:rPr kumimoji="0" lang="ru-RU" sz="900" kern="1200" dirty="0" smtClean="0">
                          <a:effectLst/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kumimoji="0" lang="ru-RU" sz="900" kern="1200" dirty="0" smtClean="0">
                          <a:effectLst/>
                        </a:rPr>
                        <a:t>Город Майкоп</a:t>
                      </a:r>
                      <a:r>
                        <a:rPr kumimoji="0" lang="ru-RU" sz="900" kern="1200" dirty="0" smtClean="0">
                          <a:effectLst/>
                          <a:latin typeface="Times New Roman"/>
                          <a:cs typeface="Times New Roman"/>
                        </a:rPr>
                        <a:t>»</a:t>
                      </a:r>
                      <a:r>
                        <a:rPr kumimoji="0" lang="ru-RU" sz="900" kern="1200" dirty="0" smtClean="0">
                          <a:effectLst/>
                        </a:rPr>
                        <a:t>, удовлетворённых качеством предоставляемых образовательных услуг, к общему числу опрошенных родителей (законных представителей), %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91,8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92,0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92,3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92,5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92,7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714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900" kern="1200" dirty="0" smtClean="0">
                          <a:effectLst/>
                        </a:rPr>
                        <a:t>Доля родителей (законных представителей), </a:t>
                      </a:r>
                      <a:r>
                        <a:rPr kumimoji="0" lang="ru-RU" sz="900" kern="1200" dirty="0" err="1" smtClean="0">
                          <a:effectLst/>
                        </a:rPr>
                        <a:t>удовлетворенных</a:t>
                      </a:r>
                      <a:r>
                        <a:rPr kumimoji="0" lang="ru-RU" sz="900" kern="1200" dirty="0" smtClean="0">
                          <a:effectLst/>
                        </a:rPr>
                        <a:t> материально-техническим обеспечением образовательных организаций муниципального образования </a:t>
                      </a:r>
                      <a:r>
                        <a:rPr kumimoji="0" lang="ru-RU" sz="900" kern="1200" dirty="0" smtClean="0">
                          <a:effectLst/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kumimoji="0" lang="ru-RU" sz="900" kern="1200" dirty="0" smtClean="0">
                          <a:effectLst/>
                        </a:rPr>
                        <a:t>Город Майкоп</a:t>
                      </a:r>
                      <a:r>
                        <a:rPr kumimoji="0" lang="ru-RU" sz="900" kern="1200" dirty="0" smtClean="0">
                          <a:effectLst/>
                          <a:latin typeface="Times New Roman"/>
                          <a:cs typeface="Times New Roman"/>
                        </a:rPr>
                        <a:t>»</a:t>
                      </a:r>
                      <a:r>
                        <a:rPr kumimoji="0" lang="ru-RU" sz="900" kern="1200" dirty="0" smtClean="0">
                          <a:effectLst/>
                        </a:rPr>
                        <a:t>, к общему числу опрошенных родителей (законных представителей), %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75,8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76,0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76,3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76,5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76,8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7" y="1487778"/>
            <a:ext cx="2244215" cy="222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3528" y="120989"/>
            <a:ext cx="827544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отдельных категорий граждан 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solidFill>
                <a:srgbClr val="32323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2022-2026 годы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2598" y="1234404"/>
            <a:ext cx="506095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1000" i="1" dirty="0">
              <a:solidFill>
                <a:srgbClr val="4E854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1050" dirty="0">
                <a:solidFill>
                  <a:schemeClr val="bg1"/>
                </a:solidFill>
              </a:rPr>
              <a:t>Повышение уровня и качества жизни отдельных категорий граждан, проживающих на территории муниципального образования «Город Майкоп</a:t>
            </a:r>
            <a:r>
              <a:rPr lang="ru-RU" sz="1050" dirty="0" smtClean="0">
                <a:solidFill>
                  <a:schemeClr val="bg1"/>
                </a:solidFill>
              </a:rPr>
              <a:t>».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2598" y="2132856"/>
            <a:ext cx="505755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  <a:endParaRPr lang="ru-RU" sz="1000" b="1" dirty="0">
              <a:solidFill>
                <a:srgbClr val="4E854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>
                <a:solidFill>
                  <a:schemeClr val="bg1"/>
                </a:solidFill>
              </a:rPr>
              <a:t>Оказание мер социальной поддержки и предоставление адресной социальной помощи отдельным категориям граждан.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>
                <a:solidFill>
                  <a:schemeClr val="bg1"/>
                </a:solidFill>
              </a:rPr>
              <a:t>Создание условий развития гражданского общества для интеграции инвалидов, а также маломобильных групп населения (далее – МГН) в социум через активную социальную деятельность.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2809"/>
              </p:ext>
            </p:extLst>
          </p:nvPr>
        </p:nvGraphicFramePr>
        <p:xfrm>
          <a:off x="323528" y="3861048"/>
          <a:ext cx="8578430" cy="208823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60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40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40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40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40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40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885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г. (факт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</a:t>
                      </a:r>
                      <a:r>
                        <a:rPr lang="ru-RU" sz="1100" dirty="0" smtClean="0"/>
                        <a:t>прогноз)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900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3 041,3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2 820,6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2 560,0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2 560,0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2 560,0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0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7" marR="91437" marT="45719" marB="457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1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Доля граждан, получивших социальную поддержку, к общему количеству обратившихся </a:t>
                      </a:r>
                      <a:r>
                        <a:rPr lang="ru-RU" sz="1100" u="none" strike="noStrike" dirty="0" smtClean="0">
                          <a:effectLst/>
                        </a:rPr>
                        <a:t>граждан, 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92,5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93,0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93,5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94,0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94,0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9125"/>
            <a:ext cx="3347864" cy="1561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37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6" y="116632"/>
            <a:ext cx="8928991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«Профилактика правонарушений и обеспечение безопасности жизнедеятельности населения на территории муниципального образования «Город Майкоп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54136" y="974310"/>
            <a:ext cx="5832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 algn="just">
              <a:defRPr/>
            </a:pPr>
            <a:r>
              <a:rPr lang="ru-RU" sz="1050" dirty="0">
                <a:solidFill>
                  <a:schemeClr val="bg1"/>
                </a:solidFill>
              </a:rPr>
              <a:t>Повышение уровня безопасности населения и территорий муниципального образования «Город Майкоп</a:t>
            </a:r>
            <a:r>
              <a:rPr lang="ru-RU" sz="1050" dirty="0" smtClean="0">
                <a:solidFill>
                  <a:schemeClr val="bg1"/>
                </a:solidFill>
              </a:rPr>
              <a:t>».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3738" y="1756114"/>
            <a:ext cx="583304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algn="just" fontAlgn="t">
              <a:buAutoNum type="arabicPeriod"/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 Обеспечение </a:t>
            </a:r>
            <a:r>
              <a:rPr lang="ru-RU" sz="1000" dirty="0">
                <a:solidFill>
                  <a:schemeClr val="bg1"/>
                </a:solidFill>
              </a:rPr>
              <a:t>профилактики правонарушений на территории муниципального образования «Город Майкоп».</a:t>
            </a:r>
          </a:p>
          <a:p>
            <a:pPr algn="just" fontAlgn="t">
              <a:buAutoNum type="arabicPeriod"/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 Обеспечение </a:t>
            </a:r>
            <a:r>
              <a:rPr lang="ru-RU" sz="1000" dirty="0">
                <a:solidFill>
                  <a:schemeClr val="bg1"/>
                </a:solidFill>
              </a:rPr>
              <a:t>эффективной деятельности и управления в области гражданской обороны, защиты населения и территорий от чрезвычайных ситуаций.</a:t>
            </a:r>
          </a:p>
          <a:p>
            <a:pPr algn="just" fontAlgn="t">
              <a:buAutoNum type="arabicPeriod"/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 Обеспечение </a:t>
            </a:r>
            <a:r>
              <a:rPr lang="ru-RU" sz="1000" dirty="0">
                <a:solidFill>
                  <a:schemeClr val="bg1"/>
                </a:solidFill>
              </a:rPr>
              <a:t>первичных мер пожарной безопасности на территории муниципального образования «Город Майкоп».</a:t>
            </a:r>
          </a:p>
          <a:p>
            <a:pPr algn="just" fontAlgn="t">
              <a:buAutoNum type="arabicPeriod"/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 Организация </a:t>
            </a:r>
            <a:r>
              <a:rPr lang="ru-RU" sz="1000" dirty="0">
                <a:solidFill>
                  <a:schemeClr val="bg1"/>
                </a:solidFill>
              </a:rPr>
              <a:t>эффективной работы единой дежурно-диспетчерской службы г. Майкопа при использовании аппаратно-программного комплекса «Безопасный город» на территории муниципального образования «Город Майкоп».</a:t>
            </a:r>
          </a:p>
          <a:p>
            <a:pPr algn="just" fontAlgn="t">
              <a:buAutoNum type="arabicPeriod"/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 Обеспечение </a:t>
            </a:r>
            <a:r>
              <a:rPr lang="ru-RU" sz="1000" dirty="0">
                <a:solidFill>
                  <a:schemeClr val="bg1"/>
                </a:solidFill>
              </a:rPr>
              <a:t>своевременного и гарантированного оповещения населения муниципального образования «Город Майкоп» об угрозе возникновения или о возникновении чрезвычайных ситуаций природного и техногенного характера.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725042"/>
              </p:ext>
            </p:extLst>
          </p:nvPr>
        </p:nvGraphicFramePr>
        <p:xfrm>
          <a:off x="166315" y="4149080"/>
          <a:ext cx="8847137" cy="26474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2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1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64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6573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г. (факт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07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43 252,4</a:t>
                      </a:r>
                      <a:endParaRPr lang="ru-RU" sz="10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60 674,1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50 226,5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57 038,3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50 710,9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677">
                <a:tc gridSpan="6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Целевые </a:t>
                      </a:r>
                      <a:r>
                        <a:rPr lang="ru-RU" sz="900" dirty="0"/>
                        <a:t>показатели реализации муниципальной программы</a:t>
                      </a:r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7" marR="91437" marT="45719" marB="457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Уровень </a:t>
                      </a:r>
                      <a:r>
                        <a:rPr lang="ru-RU" sz="900" u="none" strike="noStrike" dirty="0">
                          <a:effectLst/>
                        </a:rPr>
                        <a:t>реализации профилактических мероприятий на территории муниципального образования «Город Майкоп»,</a:t>
                      </a:r>
                      <a:r>
                        <a:rPr lang="ru-RU" sz="900" u="none" strike="noStrike" baseline="0" dirty="0"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20,60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20,67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20,71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20,73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20,73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Уровень реализации мероприятий по подготовке населения муниципального образования «Город Майкоп» по вопросам гражданской обороны и защиты населения и территорий от чрезвычайных </a:t>
                      </a:r>
                      <a:r>
                        <a:rPr lang="ru-RU" sz="900" u="none" strike="noStrike" dirty="0" smtClean="0">
                          <a:effectLst/>
                        </a:rPr>
                        <a:t>ситуаций мирного и военного времени,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12,48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12,53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12,55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12,56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12,56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Уровень реализации мероприятий пожарной безопасности на территории муниципального образования «Город Майкоп»,</a:t>
                      </a:r>
                      <a:r>
                        <a:rPr lang="ru-RU" sz="900" u="none" strike="noStrike" baseline="0" dirty="0"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49,95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50,12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50,22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50,27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50,27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Количество муниципальных камер уличного видеонаблюдения установленных на 1 км2 города Майкопа,</a:t>
                      </a:r>
                      <a:r>
                        <a:rPr lang="ru-RU" sz="900" u="none" strike="noStrike" baseline="0" dirty="0">
                          <a:effectLst/>
                        </a:rPr>
                        <a:t> ед./км2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1,06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1,14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1,23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1,32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1,4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Доля звукового покрытия территории муниципального образования «Город Майкоп» </a:t>
                      </a:r>
                      <a:r>
                        <a:rPr lang="ru-RU" sz="900" u="none" strike="noStrike" dirty="0" smtClean="0">
                          <a:effectLst/>
                        </a:rPr>
                        <a:t> от </a:t>
                      </a:r>
                      <a:r>
                        <a:rPr lang="ru-RU" sz="900" u="none" strike="noStrike" dirty="0">
                          <a:effectLst/>
                        </a:rPr>
                        <a:t>общей площади муниципального образования «Город Майкоп»,</a:t>
                      </a:r>
                      <a:r>
                        <a:rPr lang="ru-RU" sz="900" u="none" strike="noStrike" baseline="0" dirty="0">
                          <a:effectLst/>
                        </a:rPr>
                        <a:t> </a:t>
                      </a:r>
                      <a:r>
                        <a:rPr kumimoji="0" lang="ru-RU" sz="900" kern="1200" dirty="0">
                          <a:effectLst/>
                        </a:rPr>
                        <a:t>% х 10</a:t>
                      </a:r>
                      <a:r>
                        <a:rPr kumimoji="0" lang="ru-RU" sz="900" kern="1200" baseline="30000" dirty="0">
                          <a:effectLst/>
                        </a:rPr>
                        <a:t>-2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0,77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</a:rPr>
                        <a:t>2,07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3,63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1,04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1,45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6" y="2231420"/>
            <a:ext cx="250462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6" y="791260"/>
            <a:ext cx="144016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14" y="791260"/>
            <a:ext cx="135249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82547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муниципального образования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Майкоп»</a:t>
            </a:r>
          </a:p>
          <a:p>
            <a:pPr algn="ctr">
              <a:defRPr/>
            </a:pPr>
            <a:endParaRPr lang="ru-RU" sz="1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– 2026 годы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3788296" y="1559038"/>
            <a:ext cx="50321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</a:rPr>
              <a:t>Реализация стратегической роли культуры как духовно-нравственного основания развития личности и государства, а также развитие туризма для приобщения граждан к культурному </a:t>
            </a:r>
            <a:r>
              <a:rPr lang="ru-RU" sz="1100" dirty="0" smtClean="0">
                <a:solidFill>
                  <a:schemeClr val="bg1"/>
                </a:solidFill>
              </a:rPr>
              <a:t>наследию.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3779913" y="2531070"/>
            <a:ext cx="511256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1100" dirty="0" smtClean="0">
              <a:solidFill>
                <a:schemeClr val="bg1"/>
              </a:solidFill>
            </a:endParaRPr>
          </a:p>
          <a:p>
            <a:pPr marL="228600" indent="-228600" fontAlgn="t">
              <a:buAutoNum type="arabicPeriod"/>
              <a:defRPr/>
            </a:pPr>
            <a:r>
              <a:rPr lang="ru-RU" sz="1100" dirty="0" smtClean="0">
                <a:solidFill>
                  <a:schemeClr val="bg1"/>
                </a:solidFill>
              </a:rPr>
              <a:t>Создание </a:t>
            </a:r>
            <a:r>
              <a:rPr lang="ru-RU" sz="1100" dirty="0">
                <a:solidFill>
                  <a:schemeClr val="bg1"/>
                </a:solidFill>
              </a:rPr>
              <a:t>благоприятных условий для устойчивого развития сферы культуры</a:t>
            </a:r>
            <a:r>
              <a:rPr lang="ru-RU" sz="1100" dirty="0" smtClean="0">
                <a:solidFill>
                  <a:schemeClr val="bg1"/>
                </a:solidFill>
              </a:rPr>
              <a:t>.</a:t>
            </a:r>
          </a:p>
          <a:p>
            <a:pPr fontAlgn="t">
              <a:defRPr/>
            </a:pPr>
            <a:r>
              <a:rPr lang="ru-RU" sz="1100" dirty="0">
                <a:solidFill>
                  <a:schemeClr val="bg1"/>
                </a:solidFill>
              </a:rPr>
              <a:t>2</a:t>
            </a:r>
            <a:r>
              <a:rPr lang="ru-RU" sz="1100" dirty="0" smtClean="0">
                <a:solidFill>
                  <a:schemeClr val="bg1"/>
                </a:solidFill>
              </a:rPr>
              <a:t>.   Создание </a:t>
            </a:r>
            <a:r>
              <a:rPr lang="ru-RU" sz="1100" dirty="0">
                <a:solidFill>
                  <a:schemeClr val="bg1"/>
                </a:solidFill>
              </a:rPr>
              <a:t>единого, удобного и информативного культурно-туристического ресурса.</a:t>
            </a:r>
          </a:p>
          <a:p>
            <a:pPr fontAlgn="t">
              <a:defRPr/>
            </a:pPr>
            <a:r>
              <a:rPr lang="ru-RU" sz="1100" dirty="0">
                <a:solidFill>
                  <a:schemeClr val="bg1"/>
                </a:solidFill>
              </a:rPr>
              <a:t>3</a:t>
            </a:r>
            <a:r>
              <a:rPr lang="ru-RU" sz="1100" dirty="0" smtClean="0">
                <a:solidFill>
                  <a:schemeClr val="bg1"/>
                </a:solidFill>
              </a:rPr>
              <a:t>.   Обеспечение </a:t>
            </a:r>
            <a:r>
              <a:rPr lang="ru-RU" sz="1100" dirty="0">
                <a:solidFill>
                  <a:schemeClr val="bg1"/>
                </a:solidFill>
              </a:rPr>
              <a:t>реализации муниципальной политики в сфере культуры и туризма и эффективного управления отрасли </a:t>
            </a:r>
            <a:r>
              <a:rPr lang="ru-RU" sz="1100" dirty="0" smtClean="0">
                <a:solidFill>
                  <a:schemeClr val="bg1"/>
                </a:solidFill>
              </a:rPr>
              <a:t>культуры.</a:t>
            </a:r>
            <a:endParaRPr lang="ru-RU" sz="850" dirty="0">
              <a:solidFill>
                <a:schemeClr val="bg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218444"/>
              </p:ext>
            </p:extLst>
          </p:nvPr>
        </p:nvGraphicFramePr>
        <p:xfrm>
          <a:off x="323528" y="4725144"/>
          <a:ext cx="8666711" cy="16561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654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0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02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02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02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02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6548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Объем финансирования муниципальной программы (тыс</a:t>
                      </a:r>
                      <a:r>
                        <a:rPr lang="ru-RU" sz="1100" u="none" strike="noStrike" dirty="0" smtClean="0">
                          <a:effectLst/>
                        </a:rPr>
                        <a:t>. руб</a:t>
                      </a:r>
                      <a:r>
                        <a:rPr lang="ru-RU" sz="1100" u="none" strike="noStrike" dirty="0">
                          <a:effectLst/>
                        </a:rPr>
                        <a:t>.)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100" dirty="0"/>
                        <a:t>(факт)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 anchor="ctr"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</a:p>
                  </a:txBody>
                  <a:tcPr marL="91447" marR="91447" marT="45737" marB="45737" anchor="ctr"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 anchor="ctr"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 anchor="ctr"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 anchor="ctr">
                    <a:solidFill>
                      <a:srgbClr val="FF5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197 859,8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9" marB="45729" anchor="ctr"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229 805,8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9" marB="45729" anchor="ctr"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336 873,9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216 134,1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223 368,9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FFCC9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9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Уровень удовлетворенности населения качеством предоставления муниципальных услуг в сфере культуры,</a:t>
                      </a:r>
                      <a:r>
                        <a:rPr lang="ru-RU" sz="1100" u="none" strike="noStrike" baseline="0" dirty="0">
                          <a:effectLst/>
                        </a:rPr>
                        <a:t>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63" marR="7463" marT="7463" marB="0" anchor="ctr">
                    <a:solidFill>
                      <a:srgbClr val="FF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96,0</a:t>
                      </a:r>
                      <a:endParaRPr lang="ru-RU" sz="11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96,5</a:t>
                      </a:r>
                      <a:endParaRPr lang="ru-RU" sz="11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97,1</a:t>
                      </a:r>
                      <a:endParaRPr lang="ru-RU" sz="11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97,5</a:t>
                      </a:r>
                      <a:endParaRPr lang="ru-RU" sz="11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98,0</a:t>
                      </a:r>
                      <a:endParaRPr lang="ru-RU" sz="11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2952609" cy="296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6773" y="105663"/>
            <a:ext cx="8670454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«Информатизация Администрации 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ln w="12700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2221" y="1324504"/>
            <a:ext cx="5323123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</a:rPr>
              <a:t>Совершенствование организационных, технических и технологических условий организации деятельности Администрации муниципального образования </a:t>
            </a:r>
            <a:r>
              <a:rPr lang="ru-RU" sz="1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«</a:t>
            </a:r>
            <a:r>
              <a:rPr lang="ru-RU" sz="1100" dirty="0" smtClean="0">
                <a:solidFill>
                  <a:schemeClr val="bg1"/>
                </a:solidFill>
              </a:rPr>
              <a:t>Город</a:t>
            </a:r>
            <a:r>
              <a:rPr lang="ru-RU" sz="1100" dirty="0">
                <a:solidFill>
                  <a:schemeClr val="bg1"/>
                </a:solidFill>
              </a:rPr>
              <a:t> </a:t>
            </a:r>
            <a:r>
              <a:rPr lang="ru-RU" sz="1100" dirty="0" smtClean="0">
                <a:solidFill>
                  <a:schemeClr val="bg1"/>
                </a:solidFill>
              </a:rPr>
              <a:t>Майкоп</a:t>
            </a:r>
            <a:r>
              <a:rPr lang="ru-RU" sz="1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»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для повышения качества и эффективности реализации ее системной </a:t>
            </a:r>
            <a:r>
              <a:rPr lang="ru-RU" sz="1100" dirty="0" smtClean="0">
                <a:solidFill>
                  <a:schemeClr val="bg1"/>
                </a:solidFill>
              </a:rPr>
              <a:t>инфраструктуры.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5261" y="2708922"/>
            <a:ext cx="52900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000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t">
              <a:defRPr/>
            </a:pPr>
            <a:r>
              <a:rPr lang="ru-RU" sz="1100" dirty="0">
                <a:solidFill>
                  <a:schemeClr val="bg1"/>
                </a:solidFill>
              </a:rPr>
              <a:t>Формирование современной информационно-технологической инфраструктуры Администрации муниципального образования </a:t>
            </a:r>
            <a:r>
              <a:rPr lang="ru-RU" sz="1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«</a:t>
            </a:r>
            <a:r>
              <a:rPr lang="ru-RU" sz="1100" dirty="0" smtClean="0">
                <a:solidFill>
                  <a:schemeClr val="bg1"/>
                </a:solidFill>
              </a:rPr>
              <a:t>Город Майкоп</a:t>
            </a:r>
            <a:r>
              <a:rPr lang="ru-RU" sz="1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»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и обеспечение ее надежного </a:t>
            </a:r>
            <a:r>
              <a:rPr lang="ru-RU" sz="1100" dirty="0" smtClean="0">
                <a:solidFill>
                  <a:schemeClr val="bg1"/>
                </a:solidFill>
              </a:rPr>
              <a:t>функционирования.</a:t>
            </a:r>
            <a:endParaRPr lang="ru-RU" sz="11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437039"/>
              </p:ext>
            </p:extLst>
          </p:nvPr>
        </p:nvGraphicFramePr>
        <p:xfrm>
          <a:off x="337468" y="4365105"/>
          <a:ext cx="8469064" cy="16507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486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6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65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65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65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65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6573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72" marB="456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г.</a:t>
                      </a:r>
                    </a:p>
                    <a:p>
                      <a:pPr algn="ctr"/>
                      <a:r>
                        <a:rPr lang="ru-RU" sz="1100" dirty="0" smtClean="0"/>
                        <a:t>(</a:t>
                      </a:r>
                      <a:r>
                        <a:rPr lang="ru-RU" sz="1100" dirty="0"/>
                        <a:t>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5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4 355,7</a:t>
                      </a:r>
                      <a:endParaRPr kumimoji="0" lang="ru-RU" sz="105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5 514,8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13 485,4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7 065,4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7 681,9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00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79" marB="4567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Количество внешних сервисов, используемых для обеспечения функций органов местного самоуправления, в том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числе типовых функций, ед.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3" r="6967"/>
          <a:stretch/>
        </p:blipFill>
        <p:spPr>
          <a:xfrm>
            <a:off x="220030" y="1808822"/>
            <a:ext cx="3198725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79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3" y="44624"/>
            <a:ext cx="8784976" cy="160043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общественного пассажирского транспорта в муниципальном образовании «Город Майкоп»</a:t>
            </a:r>
          </a:p>
          <a:p>
            <a:pPr algn="ctr"/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1702" y="1645062"/>
            <a:ext cx="4795942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Развитие </a:t>
            </a:r>
            <a: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  <a:t>устойчиво функционирующей, экономически эффективной, привлекательной и доступной для всех слоев населения системы городского пассажирского транспорта на территории муниципального образования «Город Майкоп</a:t>
            </a:r>
            <a:r>
              <a:rPr lang="ru-RU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».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71" y="2743129"/>
            <a:ext cx="493884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t">
              <a:spcAft>
                <a:spcPts val="300"/>
              </a:spcAft>
            </a:pPr>
            <a:r>
              <a:rPr lang="ru-RU" sz="1050" dirty="0" smtClean="0">
                <a:solidFill>
                  <a:schemeClr val="bg1"/>
                </a:solidFill>
                <a:cs typeface="Arial" panose="020B0604020202020204" pitchFamily="34" charset="0"/>
              </a:rPr>
              <a:t>1. </a:t>
            </a:r>
            <a:r>
              <a:rPr lang="ru-RU" sz="1050" dirty="0">
                <a:solidFill>
                  <a:schemeClr val="bg1"/>
                </a:solidFill>
                <a:cs typeface="Arial" panose="020B0604020202020204" pitchFamily="34" charset="0"/>
              </a:rPr>
              <a:t>Совершенствование маршрутной сети городского общественного транспорта.</a:t>
            </a:r>
          </a:p>
          <a:p>
            <a:pPr algn="just" fontAlgn="t">
              <a:spcAft>
                <a:spcPts val="300"/>
              </a:spcAft>
            </a:pPr>
            <a:r>
              <a:rPr lang="ru-RU" sz="1050" dirty="0">
                <a:solidFill>
                  <a:schemeClr val="bg1"/>
                </a:solidFill>
                <a:cs typeface="Arial" panose="020B0604020202020204" pitchFamily="34" charset="0"/>
              </a:rPr>
              <a:t>2. Модернизация и обновление парка городского общественного транспорта.</a:t>
            </a:r>
          </a:p>
          <a:p>
            <a:pPr algn="just" fontAlgn="t">
              <a:spcAft>
                <a:spcPts val="300"/>
              </a:spcAft>
            </a:pPr>
            <a:r>
              <a:rPr lang="ru-RU" sz="1050" dirty="0">
                <a:solidFill>
                  <a:schemeClr val="bg1"/>
                </a:solidFill>
                <a:cs typeface="Arial" panose="020B0604020202020204" pitchFamily="34" charset="0"/>
              </a:rPr>
              <a:t>3. Повышение комфорта и безопасности городского общественного транспорта.</a:t>
            </a:r>
          </a:p>
          <a:p>
            <a:pPr algn="just" fontAlgn="t"/>
            <a:endParaRPr lang="ru-RU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537115"/>
              </p:ext>
            </p:extLst>
          </p:nvPr>
        </p:nvGraphicFramePr>
        <p:xfrm>
          <a:off x="290541" y="3835098"/>
          <a:ext cx="8657759" cy="276081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5271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85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/>
                <a:gridCol w="801113"/>
                <a:gridCol w="8084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26705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г.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5" marB="4571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63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43 278,3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07" marB="45707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248 214,5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7" marB="45707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46 861,1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38 378,6</a:t>
                      </a:r>
                    </a:p>
                  </a:txBody>
                  <a:tcPr marL="91444" marR="91444" marT="45707" marB="457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40 220,5</a:t>
                      </a:r>
                    </a:p>
                  </a:txBody>
                  <a:tcPr marL="91444" marR="91444" marT="45707" marB="4570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791">
                <a:tc gridSpan="6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Целевые показатели реализации муниципальной программы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696" marB="4569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63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Количество пассажиров, воспользовавшихся правом льготного проезда на городском наземном электрическом транспорте, чел.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721 682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730 800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739 560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748 088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757 065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2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effectLst/>
                        </a:rPr>
                        <a:t>Выполнение расписания движения городского  наземного электрического транспорта,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95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95,5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96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96,5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97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92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Количество введенных в эксплуатацию новых троллейбусов, в том числе приспособленных для перевозки маломобильных групп населения (нарастающим итогом), ед.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17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19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92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Прирост проверок по обследованию наземного эклектического транспорта на соблюдение правил перевозки пассажиров (нарастающим итогом), </a:t>
                      </a:r>
                      <a:r>
                        <a:rPr lang="ru-RU" sz="800" u="none" strike="noStrike" dirty="0" smtClean="0">
                          <a:effectLst/>
                        </a:rPr>
                        <a:t>ед.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13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92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Доля новых приобретенных (или обновленных)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автобусов для работы по нерегулируемым тарифам на муниципальных маршрутах регулярных перевозок к общему количеству автобусов средней вместимости по утвержденным реестрам на муниципальных маршрутах.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83,3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92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92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92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206754"/>
            <a:ext cx="3799650" cy="1141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68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773" y="156534"/>
            <a:ext cx="8670454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развитие и формирование инвестиционной привлекательности муниципального образования «Город Майкоп»</a:t>
            </a:r>
          </a:p>
          <a:p>
            <a:pPr algn="ctr">
              <a:defRPr/>
            </a:pPr>
            <a:endParaRPr lang="ru-RU" sz="15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779914" y="1587521"/>
            <a:ext cx="512731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Цель: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chemeClr val="bg1"/>
                </a:solidFill>
                <a:latin typeface="+mn-lt"/>
              </a:rPr>
              <a:t>Обеспечение </a:t>
            </a:r>
            <a:r>
              <a:rPr lang="ru-RU" altLang="ru-RU" sz="1100" dirty="0">
                <a:solidFill>
                  <a:schemeClr val="bg1"/>
                </a:solidFill>
                <a:latin typeface="+mn-lt"/>
              </a:rPr>
              <a:t>устойчивого экономического развития муниципального образования «Город Майкоп</a:t>
            </a:r>
            <a:r>
              <a:rPr lang="ru-RU" altLang="ru-RU" sz="1100" dirty="0" smtClean="0">
                <a:solidFill>
                  <a:schemeClr val="bg1"/>
                </a:solidFill>
                <a:latin typeface="+mn-lt"/>
              </a:rPr>
              <a:t>».</a:t>
            </a:r>
            <a:endParaRPr lang="ru-RU" altLang="ru-RU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3779912" y="2492896"/>
            <a:ext cx="5111688" cy="133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Задачи:</a:t>
            </a:r>
          </a:p>
          <a:p>
            <a:pPr algn="just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ru-RU" altLang="ru-RU" sz="1100" dirty="0">
                <a:solidFill>
                  <a:schemeClr val="bg1"/>
                </a:solidFill>
                <a:latin typeface="+mn-lt"/>
              </a:rPr>
              <a:t>1. Создание условий для привлечения инвестиций в экономику, развития промышленного производства и обеспечения кадрового потенциала.</a:t>
            </a:r>
          </a:p>
          <a:p>
            <a:pPr algn="just" fontAlgn="t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ru-RU" altLang="ru-RU" sz="1100" dirty="0">
                <a:solidFill>
                  <a:schemeClr val="bg1"/>
                </a:solidFill>
                <a:latin typeface="+mn-lt"/>
              </a:rPr>
              <a:t>2. Создание благоприятных условий для развития малого и среднего предпринимательства, потребительского рынка, способствующих увеличению их вклада в социально-экономическое развитие.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924138"/>
              </p:ext>
            </p:extLst>
          </p:nvPr>
        </p:nvGraphicFramePr>
        <p:xfrm>
          <a:off x="262056" y="3933056"/>
          <a:ext cx="8619888" cy="252028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53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3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31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31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31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31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9703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(факт)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г.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68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365,2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905,2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905,2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905,2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905,2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4" marR="91444" marT="45701" marB="4570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93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76" marB="4567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5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Объем инвестиций в основной капитал (по крупным и средним предприятиям) в расчете на 1 жителя, тыс. рублей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54,9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59,5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64,4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71,2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78,2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5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Объем отгруженных товаров собственного производства, выполненных работ и услуг по полному кругу </a:t>
                      </a:r>
                      <a:r>
                        <a:rPr lang="ru-RU" sz="900" u="none" strike="noStrike" dirty="0" smtClean="0">
                          <a:effectLst/>
                        </a:rPr>
                        <a:t> предприятий</a:t>
                      </a:r>
                      <a:r>
                        <a:rPr lang="ru-RU" sz="900" u="none" strike="noStrike" dirty="0">
                          <a:effectLst/>
                        </a:rPr>
                        <a:t>,</a:t>
                      </a:r>
                      <a:r>
                        <a:rPr lang="ru-RU" sz="900" u="none" strike="noStrike" baseline="0" dirty="0">
                          <a:effectLst/>
                        </a:rPr>
                        <a:t> млн. рублей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23 368,1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25 126,9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26 499,8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27 599,8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28 634,6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5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Среднемесячная номинальная начисленная заработная плата работников крупных и средних предприятий,</a:t>
                      </a:r>
                      <a:r>
                        <a:rPr lang="ru-RU" sz="900" u="none" strike="noStrike" baseline="0" dirty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рублей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39 856,4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42 005,8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44 367,0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46 807,2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49 334,8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0" y="2132858"/>
            <a:ext cx="3384376" cy="1192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66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  <a:latin typeface="Arial Black" pitchFamily="34" charset="0"/>
                <a:ea typeface="+mj-ea"/>
                <a:cs typeface="Times New Roman" pitchFamily="18" charset="0"/>
              </a:rPr>
              <a:t>Этапы бюджетного процесса в муниципальном образовании «Город Майкоп»</a:t>
            </a:r>
          </a:p>
        </p:txBody>
      </p: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3436612618"/>
              </p:ext>
            </p:extLst>
          </p:nvPr>
        </p:nvGraphicFramePr>
        <p:xfrm>
          <a:off x="539552" y="1124744"/>
          <a:ext cx="80648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360812" y="3356994"/>
            <a:ext cx="231234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МУНИЦИПАЛЬНЫЙ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БЮДЖЕТ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908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16634"/>
            <a:ext cx="9142216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хозяйства и регулирование рынков сельскохозяйственной продукции, сырья и продовольствия в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муниципальном образовании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«Город Майкоп»</a:t>
            </a:r>
          </a:p>
          <a:p>
            <a:pPr algn="ctr">
              <a:defRPr/>
            </a:pPr>
            <a:endParaRPr lang="en-US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реализации: 20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202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годы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136193" y="1440071"/>
            <a:ext cx="4684278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</a:t>
            </a:r>
            <a:r>
              <a:rPr lang="ru-RU" altLang="ru-RU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ru-RU" altLang="ru-RU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altLang="ru-RU" sz="1050" dirty="0">
                <a:solidFill>
                  <a:schemeClr val="bg1"/>
                </a:solidFill>
                <a:latin typeface="+mn-lt"/>
              </a:rPr>
              <a:t>Обеспечение устойчивого роста объема сельскохозяйственной продукции, производимой на территории муниципального образования «Город Майкоп», а также повышение конкурентоспособности данной </a:t>
            </a:r>
            <a:r>
              <a:rPr lang="ru-RU" altLang="ru-RU" sz="1050" dirty="0" smtClean="0">
                <a:solidFill>
                  <a:schemeClr val="bg1"/>
                </a:solidFill>
                <a:latin typeface="+mn-lt"/>
              </a:rPr>
              <a:t>продукции.</a:t>
            </a:r>
            <a:endParaRPr lang="ru-RU" altLang="ru-RU" sz="10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4136194" y="2284265"/>
            <a:ext cx="4684279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algn="just" fontAlgn="t"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1. Популяризация </a:t>
            </a:r>
            <a:r>
              <a:rPr lang="ru-RU" sz="1000" dirty="0">
                <a:solidFill>
                  <a:schemeClr val="bg1"/>
                </a:solidFill>
              </a:rPr>
              <a:t>сельскохозяйственного производства и развитие малых форм хозяйствования на селе. </a:t>
            </a:r>
          </a:p>
          <a:p>
            <a:pPr algn="just" fontAlgn="t"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2. Создание </a:t>
            </a:r>
            <a:r>
              <a:rPr lang="ru-RU" sz="1000" dirty="0">
                <a:solidFill>
                  <a:schemeClr val="bg1"/>
                </a:solidFill>
              </a:rPr>
              <a:t>условий для развития сельскохозяйственного </a:t>
            </a:r>
            <a:r>
              <a:rPr lang="ru-RU" sz="1000" dirty="0" smtClean="0">
                <a:solidFill>
                  <a:schemeClr val="bg1"/>
                </a:solidFill>
              </a:rPr>
              <a:t>производства</a:t>
            </a:r>
            <a:r>
              <a:rPr lang="ru-RU" sz="9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475180"/>
              </p:ext>
            </p:extLst>
          </p:nvPr>
        </p:nvGraphicFramePr>
        <p:xfrm>
          <a:off x="264320" y="3356993"/>
          <a:ext cx="8615363" cy="338413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10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06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98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1535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г. (факт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</a:t>
                      </a:r>
                      <a:r>
                        <a:rPr lang="ru-RU" sz="1100" dirty="0" smtClean="0"/>
                        <a:t>)</a:t>
                      </a:r>
                      <a:endParaRPr lang="ru-RU" sz="1100" dirty="0"/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г.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г.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975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5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3 601,2</a:t>
                      </a:r>
                      <a:endParaRPr kumimoji="0" lang="ru-RU" sz="105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4 227,8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3 977,4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4 105,6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4 244,4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625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объемов валового сбора зерновых и зернобобовых культур в хозяйствах всех категорий по отношению к предыдущему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103,7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103,9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104,1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104,3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104,5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объемов валового сбора масличных культур в хозяйствах всех категорий по отношению к предыдущему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103,7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объемов валового сбора овощей в хозяйствах всех категорий по отношению к предыдущему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103,7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104,03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</a:t>
                      </a:r>
                      <a:r>
                        <a:rPr lang="ru-RU" sz="900" u="none" strike="noStrike" dirty="0" err="1">
                          <a:effectLst/>
                        </a:rPr>
                        <a:t>объемов</a:t>
                      </a:r>
                      <a:r>
                        <a:rPr lang="ru-RU" sz="900" u="none" strike="noStrike" dirty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производства </a:t>
                      </a:r>
                      <a:r>
                        <a:rPr lang="ru-RU" sz="900" u="none" strike="noStrike" dirty="0">
                          <a:effectLst/>
                        </a:rPr>
                        <a:t>скота и птицы на убой (в живом весе) в хозяйствах всех категорий по отношению к предыдущему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103,7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объемов производства молока в хозяйствах всех категорий по отношению к предыдущему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103,7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объемов производства яиц в хозяйствах всех категорий по отношению к предыдущему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103,7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" b="99805" l="10000" r="90000">
                        <a14:foregroundMark x1="42609" y1="9375" x2="44565" y2="17969"/>
                        <a14:foregroundMark x1="56739" y1="5664" x2="55761" y2="12891"/>
                        <a14:foregroundMark x1="32717" y1="21094" x2="32717" y2="27148"/>
                        <a14:foregroundMark x1="48370" y1="36523" x2="49130" y2="47070"/>
                        <a14:foregroundMark x1="52935" y1="52148" x2="52391" y2="54883"/>
                        <a14:foregroundMark x1="56957" y1="85742" x2="52391" y2="83398"/>
                        <a14:foregroundMark x1="42283" y1="85742" x2="43043" y2="77148"/>
                        <a14:foregroundMark x1="77500" y1="48047" x2="77500" y2="53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3" y="1286183"/>
            <a:ext cx="3586852" cy="19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6132" y="185110"/>
            <a:ext cx="867045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«Улучшение жилищных условий граждан, проживающих в муниципальном образовании «Город Майкоп» </a:t>
            </a:r>
          </a:p>
          <a:p>
            <a:pPr algn="ctr">
              <a:defRPr/>
            </a:pPr>
            <a:endParaRPr lang="ru-RU" sz="1000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2441" y="1628801"/>
            <a:ext cx="46341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sz="1050" dirty="0">
                <a:solidFill>
                  <a:schemeClr val="bg1"/>
                </a:solidFill>
                <a:cs typeface="Arial" charset="0"/>
              </a:rPr>
              <a:t>Обеспечение реализации комплекса мероприятий, направленных на улучшение жилищных условий </a:t>
            </a:r>
            <a:r>
              <a:rPr lang="ru-RU" sz="1050" dirty="0" smtClean="0">
                <a:solidFill>
                  <a:schemeClr val="bg1"/>
                </a:solidFill>
                <a:cs typeface="Arial" charset="0"/>
              </a:rPr>
              <a:t>граждан.</a:t>
            </a:r>
            <a:endParaRPr lang="ru-RU" sz="105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9264" y="2708922"/>
            <a:ext cx="463732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t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1050" dirty="0">
                <a:solidFill>
                  <a:schemeClr val="bg1"/>
                </a:solidFill>
                <a:cs typeface="Arial" charset="0"/>
              </a:rPr>
              <a:t>1. Повышение уровня обеспеченности жильем отдельных категорий граждан.</a:t>
            </a:r>
          </a:p>
          <a:p>
            <a:pPr algn="just" fontAlgn="t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1050" dirty="0">
                <a:solidFill>
                  <a:schemeClr val="bg1"/>
                </a:solidFill>
                <a:cs typeface="Arial" charset="0"/>
              </a:rPr>
              <a:t>2. Обеспечение безопасных жилищных условий гражданам, проживающим в муниципальном образовании «Город Майкоп».</a:t>
            </a:r>
          </a:p>
          <a:p>
            <a:pPr algn="just" fontAlgn="t">
              <a:spcBef>
                <a:spcPct val="0"/>
              </a:spcBef>
              <a:defRPr/>
            </a:pPr>
            <a:endParaRPr lang="ru-RU" sz="1050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509756"/>
              </p:ext>
            </p:extLst>
          </p:nvPr>
        </p:nvGraphicFramePr>
        <p:xfrm>
          <a:off x="287339" y="4365105"/>
          <a:ext cx="8569325" cy="170528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6723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ru-RU" sz="1100" baseline="0" dirty="0" smtClean="0"/>
                        <a:t> г. </a:t>
                      </a:r>
                      <a:r>
                        <a:rPr lang="ru-RU" sz="1100" dirty="0" smtClean="0"/>
                        <a:t>(факт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567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106 948,9</a:t>
                      </a:r>
                      <a:endParaRPr lang="ru-RU" sz="10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248 175,8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248 770,6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106 666,1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73 928,2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5" marB="4571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45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5" marB="4574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53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Число граждан (семей), улучшивших </a:t>
                      </a:r>
                      <a:r>
                        <a:rPr lang="ru-RU" sz="900" u="none" strike="noStrike" dirty="0" smtClean="0">
                          <a:effectLst/>
                        </a:rPr>
                        <a:t>жилищные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условия </a:t>
                      </a:r>
                      <a:r>
                        <a:rPr lang="ru-RU" sz="900" u="none" strike="noStrike" dirty="0">
                          <a:effectLst/>
                        </a:rPr>
                        <a:t>в отчетном году,</a:t>
                      </a:r>
                      <a:r>
                        <a:rPr lang="ru-RU" sz="900" u="none" strike="noStrike" baseline="0" dirty="0">
                          <a:effectLst/>
                        </a:rPr>
                        <a:t> чел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4" y="2227208"/>
            <a:ext cx="3902217" cy="148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756" y="116634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территориального общественного самоуправления в муниципальном образовании «Город Майкоп»</a:t>
            </a:r>
          </a:p>
          <a:p>
            <a:pPr algn="ctr"/>
            <a:endParaRPr lang="ru-RU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68653"/>
              </p:ext>
            </p:extLst>
          </p:nvPr>
        </p:nvGraphicFramePr>
        <p:xfrm>
          <a:off x="287525" y="4169891"/>
          <a:ext cx="8568953" cy="180382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26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52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г.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(факт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г. (оценка</a:t>
                      </a:r>
                      <a:r>
                        <a:rPr lang="ru-RU" sz="1100" baseline="0" dirty="0"/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</a:t>
                      </a:r>
                      <a:r>
                        <a:rPr lang="ru-RU" sz="1100" dirty="0"/>
                        <a:t>. (прогноз)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</a:t>
                      </a:r>
                      <a:r>
                        <a:rPr lang="ru-RU" sz="1100" dirty="0"/>
                        <a:t>. (прогноз)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</a:t>
                      </a:r>
                      <a:r>
                        <a:rPr lang="ru-RU" sz="1100" dirty="0"/>
                        <a:t>. (прогноз)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644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32 231,6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322,6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36 572,0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36 572,0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36 572,0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927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Доля граждан, проживающих в муниципальном образовании «Город Майкоп», охваченных деятельностью ТОС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12,4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12,8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13,2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13,6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14,0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66991" y="1495488"/>
            <a:ext cx="5063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050" dirty="0">
                <a:solidFill>
                  <a:schemeClr val="bg1"/>
                </a:solidFill>
                <a:cs typeface="Arial" charset="0"/>
              </a:rPr>
              <a:t>Повышение качества и уровня взаимодействия органов местного самоуправления с населением муниципального образования «Город Майкоп» через органы </a:t>
            </a:r>
            <a:r>
              <a:rPr lang="ru-RU" sz="1050" dirty="0" smtClean="0">
                <a:solidFill>
                  <a:schemeClr val="bg1"/>
                </a:solidFill>
                <a:cs typeface="Arial" charset="0"/>
              </a:rPr>
              <a:t>ТОС. </a:t>
            </a:r>
            <a:endParaRPr lang="ru-RU" sz="105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6184" y="2492898"/>
            <a:ext cx="516530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</a:p>
          <a:p>
            <a:pPr algn="just" fontAlgn="t"/>
            <a:r>
              <a:rPr lang="ru-RU" sz="1050" dirty="0">
                <a:solidFill>
                  <a:schemeClr val="bg1"/>
                </a:solidFill>
                <a:cs typeface="Arial" charset="0"/>
              </a:rPr>
              <a:t>Развитие и совершенствование системы ТОС в муниципальном образовании «Город Майкоп» как формы организации граждан по месту жительства для самостоятельного осуществления собственных инициатив по вопросам местного значения и эффективного взаимодействия с органами местного самоуправления.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C9075F9-2C27-4A0E-9A87-93BF67F8C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18" y="1524748"/>
            <a:ext cx="3463635" cy="2107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55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29292" y="1322870"/>
            <a:ext cx="5064125" cy="60785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ru-RU" sz="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и осуществление мероприятий по работе с молодежью.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7934" y="2060848"/>
            <a:ext cx="5012539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  <a:endParaRPr lang="ru-RU" sz="500" b="1" dirty="0" smtClean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t">
              <a:spcAft>
                <a:spcPts val="300"/>
              </a:spcAft>
              <a:defRPr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 Вовлечение 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молодежи в социальную практику путем формирования целостной системы поддержки гражданских инициатив</a:t>
            </a: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>
              <a:spcAft>
                <a:spcPts val="300"/>
              </a:spcAft>
              <a:defRPr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Организация 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 с детьми и молодежью МКУ «МКЦ</a:t>
            </a: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 fontAlgn="t">
              <a:spcAft>
                <a:spcPts val="300"/>
              </a:spcAft>
              <a:defRPr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Формирование 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молодежи российской идентичности и профилактика асоциального поведения, этнического и религиозно-политического экстремизма в молодежной среде.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240523"/>
              </p:ext>
            </p:extLst>
          </p:nvPr>
        </p:nvGraphicFramePr>
        <p:xfrm>
          <a:off x="275795" y="4005065"/>
          <a:ext cx="8592410" cy="181434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3430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121468646"/>
                    </a:ext>
                  </a:extLst>
                </a:gridCol>
                <a:gridCol w="1008953">
                  <a:extLst>
                    <a:ext uri="{9D8B030D-6E8A-4147-A177-3AD203B41FA5}">
                      <a16:colId xmlns:a16="http://schemas.microsoft.com/office/drawing/2014/main" xmlns="" val="1915232750"/>
                    </a:ext>
                  </a:extLst>
                </a:gridCol>
                <a:gridCol w="791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024">
                  <a:extLst>
                    <a:ext uri="{9D8B030D-6E8A-4147-A177-3AD203B41FA5}">
                      <a16:colId xmlns:a16="http://schemas.microsoft.com/office/drawing/2014/main" xmlns="" val="2267340825"/>
                    </a:ext>
                  </a:extLst>
                </a:gridCol>
                <a:gridCol w="7146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095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муниципальной программы (тыс</a:t>
                      </a: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</a:t>
                      </a: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44" marB="457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44" marB="457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г. (прогноз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44" marB="45744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44" marB="45744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г.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44" marB="4574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8 948,5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11 982,5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6" marB="4573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11 240,0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11 497,0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10 442,7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11 765,1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931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</a:p>
                  </a:txBody>
                  <a:tcPr marL="91444" marR="91444" marT="45744" marB="4574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молодых людей от 14 до 35 лет, принимающих участие в программных мероприятиях в сфере молодежной политики, % 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6220"/>
            <a:ext cx="3384376" cy="14355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756" y="260649"/>
            <a:ext cx="8964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«Молодежь столицы Адыгеи»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</p:spTree>
    <p:extLst>
      <p:ext uri="{BB962C8B-B14F-4D97-AF65-F5344CB8AC3E}">
        <p14:creationId xmlns:p14="http://schemas.microsoft.com/office/powerpoint/2010/main" val="12622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63888" y="1501777"/>
            <a:ext cx="48967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5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just"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системы противодействия коррупции на территории муниципального образования «Город Майкоп</a:t>
            </a: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05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2348880"/>
            <a:ext cx="5243264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</a:p>
          <a:p>
            <a:pPr>
              <a:defRPr/>
            </a:pPr>
            <a:endParaRPr lang="ru-RU" sz="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 fontAlgn="t">
              <a:spcAft>
                <a:spcPts val="300"/>
              </a:spcAft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Повышение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профессионального уровня муниципальных служащих в вопросах противодействия коррупции, профилактика коррупционных правонарушений со стороны муниципальных служащих при осуществлении ими должностных полномочий.</a:t>
            </a:r>
          </a:p>
          <a:p>
            <a:pPr algn="just" fontAlgn="t">
              <a:spcAft>
                <a:spcPts val="300"/>
              </a:spcAft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Повышение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уровня доверия общества к деятельности органов местного самоуправления</a:t>
            </a: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5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6848" y="116632"/>
            <a:ext cx="8470304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«О противодействии коррупции в муниципальном образовании «Город Майкоп»</a:t>
            </a:r>
          </a:p>
          <a:p>
            <a:pPr algn="ctr">
              <a:defRPr/>
            </a:pPr>
            <a:endParaRPr lang="ru-RU" sz="105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912239"/>
              </p:ext>
            </p:extLst>
          </p:nvPr>
        </p:nvGraphicFramePr>
        <p:xfrm>
          <a:off x="269430" y="3935834"/>
          <a:ext cx="8605143" cy="245302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69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43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65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23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07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20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023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3" marB="45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43" marB="45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3" marB="45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3" marB="45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3" marB="4574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723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160,9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5" marB="4573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21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43" marB="4574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Доля муниципальных служащих, впервые поступивших на муниципальную службу для замещения должностей, связанных с соблюдением антикоррупционных стандартов и включённых в Перечень*, по образовательным программам в области противодействия коррупции, %</a:t>
                      </a:r>
                      <a:endParaRPr lang="ru-RU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2420" algn="r"/>
                        </a:tabLst>
                      </a:pPr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88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89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8" y="1988840"/>
            <a:ext cx="2952328" cy="12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920316" y="1536973"/>
            <a:ext cx="50038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ru-RU" altLang="ru-RU" sz="18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050" dirty="0">
                <a:solidFill>
                  <a:schemeClr val="bg1"/>
                </a:solidFill>
                <a:latin typeface="+mn-lt"/>
              </a:rPr>
              <a:t>Повышение роли физической культуры и спорта в формировании здорового образа жизни населения муниципального образования «Город Майкоп</a:t>
            </a:r>
            <a:r>
              <a:rPr lang="ru-RU" altLang="ru-RU" sz="1050" dirty="0" smtClean="0">
                <a:solidFill>
                  <a:schemeClr val="bg1"/>
                </a:solidFill>
                <a:latin typeface="+mn-lt"/>
              </a:rPr>
              <a:t>».</a:t>
            </a:r>
            <a:endParaRPr lang="ru-RU" altLang="ru-RU" sz="10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0316" y="2348880"/>
            <a:ext cx="5003800" cy="9694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</a:t>
            </a: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занятий физической культурой и спортом для	         формирования здорового образа </a:t>
            </a:r>
            <a:r>
              <a:rPr lang="ru-RU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</a:t>
            </a: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физической культуры и массового спорта.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7337" y="116633"/>
            <a:ext cx="853313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спорта, формирование здорового образа жизни населения 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482268"/>
              </p:ext>
            </p:extLst>
          </p:nvPr>
        </p:nvGraphicFramePr>
        <p:xfrm>
          <a:off x="287339" y="3843727"/>
          <a:ext cx="8569325" cy="25348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5483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08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97 419,1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85 072,4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86 651,1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89 825,3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88 164,4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28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Доля </a:t>
                      </a:r>
                      <a:r>
                        <a:rPr lang="ru-RU" sz="800" u="none" strike="noStrike" dirty="0" smtClean="0">
                          <a:effectLst/>
                        </a:rPr>
                        <a:t>населения муниципального образования </a:t>
                      </a:r>
                      <a:r>
                        <a:rPr lang="ru-RU" sz="8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«Город Майкоп»</a:t>
                      </a:r>
                      <a:r>
                        <a:rPr lang="ru-RU" sz="800" u="none" strike="noStrike" dirty="0" smtClean="0">
                          <a:effectLst/>
                        </a:rPr>
                        <a:t>, </a:t>
                      </a:r>
                      <a:r>
                        <a:rPr lang="ru-RU" sz="800" u="none" strike="noStrike" dirty="0">
                          <a:effectLst/>
                        </a:rPr>
                        <a:t>систематически занимающегося физической культурой и спортом,</a:t>
                      </a:r>
                      <a:r>
                        <a:rPr lang="ru-RU" sz="800" u="none" strike="noStrike" baseline="0" dirty="0">
                          <a:effectLst/>
                        </a:rPr>
                        <a:t> 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в общей численности населения муниципального образования </a:t>
                      </a:r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/>
                        </a:rPr>
                        <a:t>«Город Майкоп»</a:t>
                      </a:r>
                      <a:r>
                        <a:rPr lang="ru-RU" sz="800" u="none" strike="noStrike" dirty="0" smtClean="0">
                          <a:effectLst/>
                        </a:rPr>
                        <a:t>, 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49,4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52,3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55,0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57,8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60,7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87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Доля обучающихся, систематически занимающихся физической культурой и спортом, в общей численности обучающихся,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81,0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81,5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82,0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82,5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83,0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213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Доля горожан, выполнивших нормативы Всероссийского физкультурно-спортивного комплекса «Готов к труду и обороне», в общей численности населения, принявшего участие в выполнении нормативов Всероссийского физкультурно-спортивного комплекса «Готов к труду и обороне»,</a:t>
                      </a:r>
                      <a:r>
                        <a:rPr lang="ru-RU" sz="800" u="none" strike="noStrike" baseline="0" dirty="0">
                          <a:effectLst/>
                        </a:rPr>
                        <a:t>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55,0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57,0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60,0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62,0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" y="1890915"/>
            <a:ext cx="3278442" cy="117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999" y="135435"/>
            <a:ext cx="910400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«Развитие средств массовой информации в муниципальном образовании «Город Майкоп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1881" y="2636913"/>
            <a:ext cx="5464620" cy="1007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Задача: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defRPr/>
            </a:pPr>
            <a:endParaRPr lang="ru-RU" sz="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t">
              <a:spcAft>
                <a:spcPts val="300"/>
              </a:spcAft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Всестороннее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информирование граждан о процессах, происходящих в политической, социально-экономической и культурной жизни муниципального образования «Город Майкоп» и Республики Адыгея через публикации в газете «Майкопские новости</a:t>
            </a: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05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1547382"/>
            <a:ext cx="54006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информационной и телекоммуникационной инфраструктур, предоставление на их основе качественных муниципальных услуг и обеспечение высокого уровня доступности для населения информации о деятельности органов местного самоуправления муниципального образования «Город Майкоп</a:t>
            </a: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05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716750"/>
              </p:ext>
            </p:extLst>
          </p:nvPr>
        </p:nvGraphicFramePr>
        <p:xfrm>
          <a:off x="380329" y="4509121"/>
          <a:ext cx="8569325" cy="198877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6691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г.</a:t>
                      </a:r>
                    </a:p>
                    <a:p>
                      <a:pPr algn="ctr"/>
                      <a:r>
                        <a:rPr lang="ru-RU" sz="1100" dirty="0" smtClean="0"/>
                        <a:t>(факт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г.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263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28 475,9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600,6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8 779,2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9 025,4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9 281,2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97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Уровень информированности граждан о деятельности органов местного самоуправления муниципального образования «Город Майкоп» через муниципальные СМИ, %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75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</a:rPr>
                        <a:t>Уровень удовлетворенности населения качеством информации, публикуемой муниципальными</a:t>
                      </a:r>
                      <a:r>
                        <a:rPr lang="ru-RU" sz="1100" u="none" strike="noStrike" baseline="0" dirty="0">
                          <a:effectLst/>
                        </a:rPr>
                        <a:t> СМИ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,%</a:t>
                      </a:r>
                      <a:endParaRPr lang="ru-RU" sz="1100" u="none" strike="noStrike" dirty="0">
                        <a:effectLst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4073"/>
            <a:ext cx="2037221" cy="306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6773" y="116632"/>
            <a:ext cx="8670454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«Развитие жилищно-коммунального, дорожного хозяйства и благоустройства в муниципальном образовании «Город Майкоп»</a:t>
            </a:r>
          </a:p>
          <a:p>
            <a:pPr algn="ctr">
              <a:defRPr/>
            </a:pPr>
            <a:endParaRPr lang="ru-RU" sz="10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реализации: 2022 - 2026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1881" y="1539059"/>
            <a:ext cx="5415347" cy="93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Цель:</a:t>
            </a:r>
          </a:p>
          <a:p>
            <a:pPr algn="just"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жилищно-коммунального, дорожного хозяйства и благоустройства муниципального образования «Город Майкоп» для создания комфортных условий проживания граждан.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4540" y="2449154"/>
            <a:ext cx="5472608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Поддержание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надлежащего технического состояния, обеспечение сохранности автомобильных дорог и комплексное развитие транспортной инфраструктуры.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Улучшение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экологической, санитарно-эпидемиологической обстановки и благоустройство города.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Устойчивое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надежное функционирование жилищно-коммунального хозяйства.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эффективной системы управления в сфере жилищно-коммунального хозяйства, дорожного хозяйства и благоустройства.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Эффективное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системы </a:t>
            </a:r>
            <a:r>
              <a:rPr lang="ru-RU" sz="105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ресурсоснабжения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энергосбережения.</a:t>
            </a:r>
            <a:endParaRPr lang="ru-RU" sz="105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503712"/>
              </p:ext>
            </p:extLst>
          </p:nvPr>
        </p:nvGraphicFramePr>
        <p:xfrm>
          <a:off x="109573" y="4351025"/>
          <a:ext cx="8924853" cy="23996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6793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9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90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90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90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90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6557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г. (факт</a:t>
                      </a:r>
                      <a:r>
                        <a:rPr lang="ru-RU" sz="1100" dirty="0"/>
                        <a:t>)</a:t>
                      </a:r>
                    </a:p>
                  </a:txBody>
                  <a:tcPr marL="91441" marR="91441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</a:p>
                  </a:txBody>
                  <a:tcPr marL="91441" marR="91441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г. </a:t>
                      </a:r>
                      <a:r>
                        <a:rPr lang="ru-RU" sz="1100" dirty="0"/>
                        <a:t>(прогноз)</a:t>
                      </a:r>
                    </a:p>
                  </a:txBody>
                  <a:tcPr marL="91441" marR="91441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г. (прогноз</a:t>
                      </a:r>
                      <a:r>
                        <a:rPr lang="ru-RU" sz="1100" dirty="0"/>
                        <a:t>)</a:t>
                      </a:r>
                    </a:p>
                  </a:txBody>
                  <a:tcPr marL="91441" marR="91441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г. (прогноз</a:t>
                      </a:r>
                      <a:r>
                        <a:rPr lang="ru-RU" sz="1100" dirty="0"/>
                        <a:t>)</a:t>
                      </a:r>
                    </a:p>
                  </a:txBody>
                  <a:tcPr marL="91441" marR="91441" marT="45719" marB="4571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823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1 387 747,4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1" marB="45711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1 686 368,5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791 691,4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652 338,0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1 498 327,6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96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4" marB="4570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Удовлетворенность населения </a:t>
                      </a:r>
                      <a:r>
                        <a:rPr kumimoji="0" lang="ru-RU" sz="11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качеством</a:t>
                      </a:r>
                      <a:r>
                        <a:rPr kumimoji="0" lang="ru-RU" sz="11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безопасностью</a:t>
                      </a:r>
                      <a:r>
                        <a:rPr kumimoji="0" lang="ru-RU" sz="11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автомобильных дорог в муниципальном образовании «Город Майкоп», %</a:t>
                      </a:r>
                    </a:p>
                  </a:txBody>
                  <a:tcPr marL="5253" marR="5253" marT="5251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  <a:cs typeface="+mn-cs"/>
                        </a:rPr>
                        <a:t>70,3</a:t>
                      </a:r>
                      <a:endParaRPr kumimoji="0" lang="ru-RU" sz="1100" b="0" kern="120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70,4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70,5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70,6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70,7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061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Удовлетворенность населения муниципального образования «Город Майкоп» жилищно-коммунальными </a:t>
                      </a:r>
                      <a:r>
                        <a:rPr kumimoji="0" lang="ru-RU" sz="11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услугами: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kumimoji="0" lang="ru-RU" sz="11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теплоснабжение;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водоснабжение (водоотведение);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электроснабжение;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газоснабжение.</a:t>
                      </a:r>
                      <a:endParaRPr kumimoji="0" lang="ru-RU" sz="1100" b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53" marR="5253" marT="5251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  <a:cs typeface="+mn-cs"/>
                        </a:rPr>
                        <a:t>79,7</a:t>
                      </a:r>
                      <a:endParaRPr kumimoji="0" lang="ru-RU" sz="1100" b="0" kern="120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79,8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79,9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80,0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effectLst/>
                          <a:latin typeface="Times New Roman CYR"/>
                          <a:ea typeface="Times New Roman"/>
                        </a:rPr>
                        <a:t>80,1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56" y="1827448"/>
            <a:ext cx="2661129" cy="211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7016" y="18864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«Обеспечение деятельности и реализации полномочий Комитета по управлению имуществом муниципального образования «Город Майкоп»</a:t>
            </a:r>
          </a:p>
          <a:p>
            <a:pPr algn="ctr">
              <a:defRPr/>
            </a:pPr>
            <a:endParaRPr lang="ru-RU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519447"/>
              </p:ext>
            </p:extLst>
          </p:nvPr>
        </p:nvGraphicFramePr>
        <p:xfrm>
          <a:off x="277551" y="4149081"/>
          <a:ext cx="8588898" cy="225751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1743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83" marB="456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г. (факт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г.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767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912,8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40 198,2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42 394,6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43 764,2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45 192,1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0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99" marB="4569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Доля объектов недвижимого имущества, зарегистрированных в собственность муниципального образования «Город Майкоп»,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75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80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85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90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90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</a:rPr>
                        <a:t>Доля земельных участков, зарегистрированных в собственность муниципального образования «Город Майкоп»,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80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85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87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90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90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Количеств </a:t>
                      </a:r>
                      <a:r>
                        <a:rPr lang="ru-RU" sz="900" u="none" strike="noStrike" dirty="0">
                          <a:effectLst/>
                        </a:rPr>
                        <a:t>вовлеченных в оборот объектов недвижимого имущества и земельных участков к предыдущему году, </a:t>
                      </a:r>
                      <a:r>
                        <a:rPr lang="ru-RU" sz="900" u="none" strike="noStrike" dirty="0" smtClean="0">
                          <a:effectLst/>
                        </a:rPr>
                        <a:t>ед.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79913" y="1739701"/>
            <a:ext cx="5040559" cy="730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3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Цель:</a:t>
            </a:r>
          </a:p>
          <a:p>
            <a:pPr algn="just"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и распоряжения муниципальным </a:t>
            </a: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имуществом.</a:t>
            </a:r>
            <a:endParaRPr lang="ru-RU" sz="105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2604745"/>
            <a:ext cx="504055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3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9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Обеспечение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эффективного управления и распоряжение муниципальным имуществом и земельными участками.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Организация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обеспечение эффективного исполнения функций и полномочий.</a:t>
            </a:r>
          </a:p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2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39" r="9481" b="5898"/>
          <a:stretch/>
        </p:blipFill>
        <p:spPr>
          <a:xfrm>
            <a:off x="395538" y="1729880"/>
            <a:ext cx="3038475" cy="209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22713" y="1215866"/>
            <a:ext cx="560056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3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качества управления финансами муниципального образования «Город Майкоп».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1282" y="1700808"/>
            <a:ext cx="5583427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3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</a:p>
          <a:p>
            <a:pPr algn="just">
              <a:spcAft>
                <a:spcPts val="300"/>
              </a:spcAft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1.Создание условий, способствующих повышению уровня долговой устойчивости бюджета муниципального образования «Город Майкоп».</a:t>
            </a:r>
          </a:p>
          <a:p>
            <a:pPr algn="just">
              <a:spcAft>
                <a:spcPts val="300"/>
              </a:spcAft>
              <a:defRPr/>
            </a:pPr>
            <a:r>
              <a:rPr lang="ru-RU" sz="105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2.Создание </a:t>
            </a: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условий для эффективной организации осуществления бюджетного процесса в муниципальном образовании «Город Майкоп».</a:t>
            </a:r>
            <a:endParaRPr lang="ru-RU" sz="500" dirty="0">
              <a:solidFill>
                <a:schemeClr val="bg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326955"/>
              </p:ext>
            </p:extLst>
          </p:nvPr>
        </p:nvGraphicFramePr>
        <p:xfrm>
          <a:off x="107503" y="3212978"/>
          <a:ext cx="8928994" cy="322998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8037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0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50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50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50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50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3511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(тыс.руб.)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г. (факт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25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42 785,7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41 553,9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40 320,6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896,5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615,9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72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Темп роста налоговых и неналоговых доходов бюджета муниципального образования «Город Майкоп» (к предыдущему году),</a:t>
                      </a:r>
                      <a:r>
                        <a:rPr lang="ru-RU" sz="900" u="none" strike="noStrike" baseline="0" dirty="0"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102,4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104,5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105,2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105,4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816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Доля налоговых и неналоговых доходов бюджета муниципального образования «Город Майкоп»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«Город Майкоп» (без учета субвенций),</a:t>
                      </a:r>
                      <a:r>
                        <a:rPr lang="ru-RU" sz="900" u="none" strike="noStrike" baseline="0" dirty="0"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81,7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84,8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95,2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96,7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Объем налоговых и неналоговых доходов бюджета муниципального образования «Город Майкоп» на 1 жителя, тыс. рублей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9,6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10,5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11,0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Размер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м</a:t>
                      </a:r>
                      <a:r>
                        <a:rPr lang="ru-RU" sz="900" u="none" strike="noStrike" dirty="0" smtClean="0">
                          <a:effectLst/>
                        </a:rPr>
                        <a:t>униципального долга </a:t>
                      </a:r>
                      <a:r>
                        <a:rPr lang="ru-RU" sz="900" u="none" strike="noStrike" dirty="0">
                          <a:effectLst/>
                        </a:rPr>
                        <a:t>муниципального образования «Город Майкоп» в расчете на 1 жителя,</a:t>
                      </a:r>
                      <a:r>
                        <a:rPr lang="ru-RU" sz="900" u="none" strike="noStrike" baseline="0" dirty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тыс. рублей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5,4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6,0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5,8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134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Достижение муниципального образования «Город Майкоп» по итогам года, предшествующего отчетному периоду, оценки качества управления муниципальными финансами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степень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степень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степень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степень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степень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667" y1="1580" x2="73667" y2="33046"/>
                        <a14:foregroundMark x1="63556" y1="3017" x2="63556" y2="44684"/>
                        <a14:foregroundMark x1="70444" y1="55747" x2="61111" y2="82471"/>
                        <a14:foregroundMark x1="87889" y1="67816" x2="79000" y2="64943"/>
                        <a14:foregroundMark x1="63222" y1="17816" x2="83222" y2="19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2520280" cy="1949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7849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«Управление муниципальными финансами»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</p:spTree>
    <p:extLst>
      <p:ext uri="{BB962C8B-B14F-4D97-AF65-F5344CB8AC3E}">
        <p14:creationId xmlns:p14="http://schemas.microsoft.com/office/powerpoint/2010/main" val="4689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2048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433" y="980728"/>
            <a:ext cx="8640960" cy="5865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1000"/>
              </a:lnSpc>
            </a:pPr>
            <a:r>
              <a:rPr lang="en-US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проведение ответственной бюджетной политики, способствующей обеспечению сбалансированности и устойчивости бюджета муниципального образования «Город Майкоп»;</a:t>
            </a:r>
          </a:p>
          <a:p>
            <a:pPr indent="450000" algn="just">
              <a:lnSpc>
                <a:spcPct val="111000"/>
              </a:lnSpc>
            </a:pPr>
            <a:r>
              <a:rPr lang="en-US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сохранение социальной направленности бюджета муниципального образования «Город Майкоп»;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достижение целевых показателей, предусмотренных муниципальными программами муниципального образования «Город Майкоп»; 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принятие новых расходных обязательств исключительно в рамках установленных ограничений расходов в пределах сокращения действующих расходных обязательств;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5) недопущение просроченной кредиторской задолженности;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6) обеспечение достижения целей и решения задач, установленных Указом Президента Российской Федерации от 7 мая 2018 г. № 204 «О национальных целях и стратегических задачах развития Российской Федерации на период до 2024 года», Указом Президента Российской Федерации от 21 июля 2020 г. № 474 «О национальных целях развития Российской Федерации на период до 2030 года», Стратегией социально-экономического развития муниципального образования «Город Майкоп» до 2030 года, утвержденной Решением Совета народных депутатов муниципального образования «Город Майкоп» от 28 января 2021 г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№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153-рс «Об утверждении Стратегии социально-экономического развития муниципального образования «Город Майкоп» до 2030 года»;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7) недопущение неконтролируемого роста муниципального долга и увеличения рисков неисполнения взятых муниципальным образованием «Город Майкоп» долговых обязательств;</a:t>
            </a:r>
          </a:p>
          <a:p>
            <a:pPr indent="450000" algn="just">
              <a:lnSpc>
                <a:spcPct val="111000"/>
              </a:lnSpc>
            </a:pPr>
            <a:r>
              <a:rPr lang="en-US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своевременное исполнение принятых обязательств по погашению и обслуживанию муниципального долга для поддержания на высоком уровне деловой репутации муниципального образования «Город Майкоп» как заемщика средств, при привлечении кредитных ресурсов;</a:t>
            </a:r>
          </a:p>
          <a:p>
            <a:pPr indent="450000" algn="just">
              <a:lnSpc>
                <a:spcPct val="111000"/>
              </a:lnSpc>
            </a:pPr>
            <a:r>
              <a:rPr lang="en-US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гибкое реагирование на изменяющиеся условия финансовых рынков и использование наиболее благоприятных источников и форм заимствований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1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11000"/>
              </a:lnSpc>
            </a:pPr>
            <a:r>
              <a:rPr lang="en-US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10)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мониторинг текущей ситуации по исполнению бюджета муниципального образования «Город Майкоп» с целью определения возможности досрочного погашения долговых обязательств;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11) продолжение работы по оптимизации расходов на содержание бюджетной сети;</a:t>
            </a:r>
          </a:p>
          <a:p>
            <a:pPr indent="450000" algn="just">
              <a:lnSpc>
                <a:spcPct val="111000"/>
              </a:lnSpc>
            </a:pP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752" y="188640"/>
            <a:ext cx="9036496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Основные направления бюджетной политики муниципального образования «Город Майкоп» на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202</a:t>
            </a:r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4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202</a:t>
            </a:r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5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202</a:t>
            </a:r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29983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746232" y="1670304"/>
            <a:ext cx="41102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</a:t>
            </a:r>
            <a:r>
              <a:rPr lang="ru-RU" altLang="ru-RU" sz="18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ru-RU" altLang="ru-RU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50" dirty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качества и комфорта городской среды на территории муниципального образования «Город Майкоп</a:t>
            </a:r>
            <a:r>
              <a:rPr lang="ru-RU" altLang="ru-RU" sz="1050" dirty="0" smtClean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altLang="ru-RU" sz="1050" dirty="0">
              <a:ln w="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7934" y="2646825"/>
            <a:ext cx="4088542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Задачи</a:t>
            </a:r>
            <a:r>
              <a:rPr lang="ru-RU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:</a:t>
            </a:r>
            <a:endParaRPr lang="ru-RU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t">
              <a:spcBef>
                <a:spcPct val="0"/>
              </a:spcBef>
              <a:defRPr/>
            </a:pPr>
            <a:r>
              <a:rPr lang="ru-RU" sz="1050" dirty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Обеспечить комплексное развитие современной городской инфраструктуры на основе единых подходов.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7526" y="128640"/>
            <a:ext cx="85689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 современной городской среды в муниципальном образовании «Город Майкоп»</a:t>
            </a:r>
          </a:p>
          <a:p>
            <a:pPr algn="ctr">
              <a:defRPr/>
            </a:pPr>
            <a:endParaRPr lang="ru-RU" sz="10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689902"/>
              </p:ext>
            </p:extLst>
          </p:nvPr>
        </p:nvGraphicFramePr>
        <p:xfrm>
          <a:off x="215108" y="3933056"/>
          <a:ext cx="8713787" cy="269775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603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20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0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20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0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20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1007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г. </a:t>
                      </a:r>
                      <a:r>
                        <a:rPr lang="ru-RU" sz="1100" dirty="0"/>
                        <a:t>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г.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7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258 548,1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780 525,2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25 192,8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9 535,9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640,0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007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Доля благоустроенных дворовых территорий многоквартирных домов от общего количества дворовых территорий многоквартирных домов (нарастающим итогом),</a:t>
                      </a:r>
                      <a:r>
                        <a:rPr lang="ru-RU" sz="900" u="none" strike="noStrike" baseline="0" dirty="0"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</a:rPr>
                        <a:t>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2420" algn="r"/>
                        </a:tabLs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11,5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14,4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18,1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00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Прирост благоустроенных общественных территорий (нарастающим итогом), ед.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многоквартирных домов, в отношении которых выполнены мероприятия по приведению к единой цветовой визуализации фасадной части балконов зданий, которые выходят на выездные улицы, %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</a:rPr>
                        <a:t>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4,5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4,5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4,5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4,5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0" r="2848"/>
          <a:stretch/>
        </p:blipFill>
        <p:spPr>
          <a:xfrm>
            <a:off x="273493" y="1363071"/>
            <a:ext cx="366599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746232" y="1670304"/>
            <a:ext cx="41102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</a:t>
            </a:r>
            <a:r>
              <a:rPr lang="ru-RU" altLang="ru-RU" sz="18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ru-RU" altLang="ru-RU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50" dirty="0" smtClean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Профилактика заболеваний и формирование здорового образа жизни.</a:t>
            </a:r>
            <a:endParaRPr lang="ru-RU" altLang="ru-RU" sz="1050" dirty="0">
              <a:ln w="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7934" y="2565637"/>
            <a:ext cx="4088542" cy="1715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Задачи</a:t>
            </a:r>
            <a:r>
              <a:rPr lang="ru-RU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:</a:t>
            </a:r>
            <a:endParaRPr lang="ru-RU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t">
              <a:spcBef>
                <a:spcPct val="0"/>
              </a:spcBef>
              <a:defRPr/>
            </a:pPr>
            <a:r>
              <a:rPr lang="ru-RU" sz="1050" dirty="0" smtClean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Организация информационно-коммуникационной кампании по пропаганде здорового образа жизни, в целях улучшения качества жизни, включая здоровое питание.</a:t>
            </a:r>
          </a:p>
          <a:p>
            <a:pPr algn="just" fontAlgn="t">
              <a:spcBef>
                <a:spcPct val="0"/>
              </a:spcBef>
              <a:defRPr/>
            </a:pPr>
            <a:r>
              <a:rPr lang="ru-RU" sz="1050" dirty="0" smtClean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Своевременное информирование населения о возможности распространения социально значимых заболеваний и об угрозе  возникновения эпидемий.</a:t>
            </a:r>
          </a:p>
          <a:p>
            <a:pPr algn="just" fontAlgn="t">
              <a:spcBef>
                <a:spcPct val="0"/>
              </a:spcBef>
              <a:defRPr/>
            </a:pPr>
            <a:endParaRPr lang="ru-RU" sz="1050" dirty="0">
              <a:ln w="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7526" y="128640"/>
            <a:ext cx="856895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«Укрепление общественного здоровья населения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«Город Майкоп»</a:t>
            </a:r>
          </a:p>
          <a:p>
            <a:pPr algn="ctr">
              <a:defRPr/>
            </a:pPr>
            <a:endParaRPr lang="ru-RU" sz="10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- 2026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15646"/>
              </p:ext>
            </p:extLst>
          </p:nvPr>
        </p:nvGraphicFramePr>
        <p:xfrm>
          <a:off x="377534" y="4437112"/>
          <a:ext cx="8388933" cy="20162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625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54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54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54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27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г.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7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kern="1200" dirty="0" smtClean="0"/>
                        <a:t>30,0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kern="1200" dirty="0" smtClean="0"/>
                        <a:t>30,0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kern="1200" dirty="0" smtClean="0"/>
                        <a:t>30,0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00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5" marB="457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7472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100" kern="1200" dirty="0" smtClean="0"/>
                        <a:t>Доля населения, проинформированного о профилактике здорового образа жизни, %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3,1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3,2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3,4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74335"/>
            <a:ext cx="3168352" cy="263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43508" y="188640"/>
            <a:ext cx="8856984" cy="792088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indent="0" defTabSz="866775" fontAlgn="base">
              <a:spcAft>
                <a:spcPct val="0"/>
              </a:spcAft>
              <a:defRPr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долга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соответствии с Бюджетным кодексом</a:t>
            </a:r>
            <a:b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Российской Федерации)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75471" y="1916832"/>
            <a:ext cx="1944687" cy="1080120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Кредиты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592053" y="1916832"/>
            <a:ext cx="2088232" cy="108012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Муниципальные ценные бумаги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755298" y="1916832"/>
            <a:ext cx="2160651" cy="108012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Муниципальные гарантии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0493" y="3509764"/>
            <a:ext cx="1403138" cy="8493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Бюджетные кредиты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63715" y="3509764"/>
            <a:ext cx="1439265" cy="8493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Кредиты от кредитных организаций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67946" y="5229200"/>
            <a:ext cx="2035032" cy="10435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Краткосрочный (менее 1 года)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65131" y="5209067"/>
            <a:ext cx="2241402" cy="10255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Среднесрочный                    ( от 1 года до 5 лет)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84621" y="5200601"/>
            <a:ext cx="2160240" cy="10255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Долгосрочный                                   ( от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лет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10 лет включительно)</a:t>
            </a:r>
          </a:p>
        </p:txBody>
      </p:sp>
      <p:sp>
        <p:nvSpPr>
          <p:cNvPr id="90123" name="Прямоугольник 22"/>
          <p:cNvSpPr>
            <a:spLocks noChangeArrowheads="1"/>
          </p:cNvSpPr>
          <p:nvPr/>
        </p:nvSpPr>
        <p:spPr bwMode="auto">
          <a:xfrm>
            <a:off x="2371142" y="1186879"/>
            <a:ext cx="4401716" cy="338554"/>
          </a:xfrm>
          <a:prstGeom prst="flowChartProcess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видам долговых обязательств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4" name="Прямоугольник 23"/>
          <p:cNvSpPr>
            <a:spLocks noChangeArrowheads="1"/>
          </p:cNvSpPr>
          <p:nvPr/>
        </p:nvSpPr>
        <p:spPr bwMode="auto">
          <a:xfrm>
            <a:off x="4078622" y="4443810"/>
            <a:ext cx="1079500" cy="30777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сроку</a:t>
            </a:r>
            <a:endParaRPr lang="ru-RU" altLang="ru-RU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371142" y="1525434"/>
            <a:ext cx="472666" cy="3193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570861" y="1525434"/>
            <a:ext cx="1141" cy="3913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156176" y="1525434"/>
            <a:ext cx="720080" cy="3193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832063" y="2996953"/>
            <a:ext cx="176001" cy="512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051720" y="2996953"/>
            <a:ext cx="216024" cy="512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915816" y="4795176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636171" y="4773480"/>
            <a:ext cx="17797" cy="4034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220072" y="4725144"/>
            <a:ext cx="153522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8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783" y="1412776"/>
            <a:ext cx="8424935" cy="288032"/>
          </a:xfrm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СТРУКТУРА МУНИЦИПАЛЬНОГО ДОЛГА МУНИЦИПАЛЬНОГО ОБРАЗОВАНИЯ «ГОРОД МАЙКОП»</a:t>
            </a:r>
          </a:p>
        </p:txBody>
      </p:sp>
      <p:graphicFrame>
        <p:nvGraphicFramePr>
          <p:cNvPr id="11" name="Диаграмма 10"/>
          <p:cNvGraphicFramePr/>
          <p:nvPr>
            <p:extLst/>
          </p:nvPr>
        </p:nvGraphicFramePr>
        <p:xfrm>
          <a:off x="2" y="1772816"/>
          <a:ext cx="8859821" cy="389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19783" y="28785"/>
            <a:ext cx="8424936" cy="476672"/>
          </a:xfrm>
          <a:prstGeom prst="rect">
            <a:avLst/>
          </a:prstGeom>
          <a:noFill/>
          <a:ln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ln>
                <a:solidFill>
                  <a:srgbClr val="FFC000"/>
                </a:solidFill>
              </a:ln>
              <a:solidFill>
                <a:srgbClr val="FFCC99"/>
              </a:solidFill>
            </a:endParaRPr>
          </a:p>
          <a:p>
            <a:pPr algn="ctr"/>
            <a:r>
              <a:rPr lang="ru-RU" sz="1600" b="1" dirty="0">
                <a:ln>
                  <a:solidFill>
                    <a:srgbClr val="6BB1C9">
                      <a:lumMod val="75000"/>
                    </a:srgbClr>
                  </a:solidFill>
                </a:ln>
                <a:solidFill>
                  <a:srgbClr val="6BB1C9">
                    <a:lumMod val="50000"/>
                  </a:srgbClr>
                </a:solidFill>
              </a:rPr>
              <a:t>МУНИЦИПАЛЬНЫЙ ДОЛГ МУНИЦИПАЛЬНОГО </a:t>
            </a:r>
            <a:r>
              <a:rPr lang="ru-RU" sz="1600" b="1" dirty="0" smtClean="0">
                <a:ln>
                  <a:solidFill>
                    <a:srgbClr val="6BB1C9">
                      <a:lumMod val="75000"/>
                    </a:srgbClr>
                  </a:solidFill>
                </a:ln>
                <a:solidFill>
                  <a:srgbClr val="6BB1C9">
                    <a:lumMod val="50000"/>
                  </a:srgbClr>
                </a:solidFill>
              </a:rPr>
              <a:t>ОБРАЗОВАНИЯ                              </a:t>
            </a:r>
            <a:r>
              <a:rPr lang="ru-RU" sz="1600" b="1" dirty="0">
                <a:ln>
                  <a:solidFill>
                    <a:srgbClr val="6BB1C9">
                      <a:lumMod val="75000"/>
                    </a:srgbClr>
                  </a:solidFill>
                </a:ln>
                <a:solidFill>
                  <a:srgbClr val="6BB1C9">
                    <a:lumMod val="50000"/>
                  </a:srgbClr>
                </a:solidFill>
              </a:rPr>
              <a:t>«ГОРОД МАЙКОП»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9532" y="512354"/>
            <a:ext cx="8424936" cy="900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prstClr val="black"/>
              </a:solidFill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</a:rPr>
              <a:t>В соответствии с Бюджетным Кодексом Российской Федерации предельный объем муниципального долга не должен превышать утвержденный  общий  годовой объем доходов бюджета муниципального образования  «Город Майкоп» без учета утвержденного объема безвозмездных поступлений и (или) поступлений налоговых доходов по дополнительным </a:t>
            </a:r>
            <a:r>
              <a:rPr lang="ru-RU" sz="1200" dirty="0" smtClean="0">
                <a:solidFill>
                  <a:prstClr val="black"/>
                </a:solidFill>
              </a:rPr>
              <a:t>нормативам </a:t>
            </a:r>
            <a:r>
              <a:rPr lang="ru-RU" sz="1200" dirty="0">
                <a:solidFill>
                  <a:prstClr val="black"/>
                </a:solidFill>
              </a:rPr>
              <a:t>отчислений.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8837" y="4638697"/>
            <a:ext cx="338554" cy="6962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dirty="0">
                <a:solidFill>
                  <a:prstClr val="white"/>
                </a:solidFill>
              </a:rPr>
              <a:t> </a:t>
            </a:r>
            <a:r>
              <a:rPr lang="en-US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923 876,5</a:t>
            </a:r>
            <a:endParaRPr lang="ru-RU" sz="10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6238" y="4320134"/>
            <a:ext cx="353943" cy="10418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</a:rPr>
              <a:t>0,0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547664" y="5697940"/>
            <a:ext cx="5904656" cy="442603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prstClr val="black"/>
                </a:solidFill>
              </a:rPr>
              <a:t> </a:t>
            </a:r>
            <a:r>
              <a:rPr lang="ru-RU" sz="900" b="1" dirty="0" smtClean="0">
                <a:solidFill>
                  <a:prstClr val="black"/>
                </a:solidFill>
              </a:rPr>
              <a:t>        </a:t>
            </a:r>
            <a:r>
              <a:rPr lang="en-US" sz="900" b="1" dirty="0" smtClean="0">
                <a:solidFill>
                  <a:prstClr val="black"/>
                </a:solidFill>
              </a:rPr>
              <a:t>48</a:t>
            </a:r>
            <a:r>
              <a:rPr lang="ru-RU" sz="900" b="1" dirty="0" smtClean="0">
                <a:solidFill>
                  <a:prstClr val="black"/>
                </a:solidFill>
              </a:rPr>
              <a:t>,</a:t>
            </a:r>
            <a:r>
              <a:rPr lang="en-US" sz="900" b="1" dirty="0" smtClean="0">
                <a:solidFill>
                  <a:prstClr val="black"/>
                </a:solidFill>
              </a:rPr>
              <a:t>5</a:t>
            </a:r>
            <a:r>
              <a:rPr lang="ru-RU" sz="900" b="1" dirty="0" smtClean="0">
                <a:solidFill>
                  <a:prstClr val="black"/>
                </a:solidFill>
              </a:rPr>
              <a:t>%                                 </a:t>
            </a:r>
            <a:r>
              <a:rPr lang="en-US" sz="900" b="1" dirty="0" smtClean="0">
                <a:solidFill>
                  <a:prstClr val="black"/>
                </a:solidFill>
              </a:rPr>
              <a:t>43</a:t>
            </a:r>
            <a:r>
              <a:rPr lang="ru-RU" sz="900" b="1" dirty="0" smtClean="0">
                <a:solidFill>
                  <a:prstClr val="black"/>
                </a:solidFill>
              </a:rPr>
              <a:t>,</a:t>
            </a:r>
            <a:r>
              <a:rPr lang="en-US" sz="900" b="1" smtClean="0">
                <a:solidFill>
                  <a:prstClr val="black"/>
                </a:solidFill>
              </a:rPr>
              <a:t>9</a:t>
            </a:r>
            <a:r>
              <a:rPr lang="ru-RU" sz="900" b="1" smtClean="0">
                <a:solidFill>
                  <a:prstClr val="black"/>
                </a:solidFill>
              </a:rPr>
              <a:t>%                             </a:t>
            </a:r>
            <a:r>
              <a:rPr lang="en-US" sz="900" b="1" dirty="0" smtClean="0">
                <a:solidFill>
                  <a:prstClr val="black"/>
                </a:solidFill>
              </a:rPr>
              <a:t>47</a:t>
            </a:r>
            <a:r>
              <a:rPr lang="ru-RU" sz="900" b="1" dirty="0" smtClean="0">
                <a:solidFill>
                  <a:prstClr val="black"/>
                </a:solidFill>
              </a:rPr>
              <a:t>,</a:t>
            </a:r>
            <a:r>
              <a:rPr lang="en-US" sz="900" b="1" dirty="0" smtClean="0">
                <a:solidFill>
                  <a:prstClr val="black"/>
                </a:solidFill>
              </a:rPr>
              <a:t>7</a:t>
            </a:r>
            <a:r>
              <a:rPr lang="ru-RU" sz="900" b="1" dirty="0" smtClean="0">
                <a:solidFill>
                  <a:prstClr val="black"/>
                </a:solidFill>
              </a:rPr>
              <a:t>%                                </a:t>
            </a:r>
            <a:r>
              <a:rPr lang="en-US" sz="900" b="1" dirty="0" smtClean="0">
                <a:solidFill>
                  <a:prstClr val="black"/>
                </a:solidFill>
              </a:rPr>
              <a:t>49</a:t>
            </a:r>
            <a:r>
              <a:rPr lang="ru-RU" sz="900" b="1" dirty="0" smtClean="0">
                <a:solidFill>
                  <a:prstClr val="black"/>
                </a:solidFill>
              </a:rPr>
              <a:t>,</a:t>
            </a:r>
            <a:r>
              <a:rPr lang="en-US" sz="900" b="1" dirty="0" smtClean="0">
                <a:solidFill>
                  <a:prstClr val="black"/>
                </a:solidFill>
              </a:rPr>
              <a:t>3</a:t>
            </a:r>
            <a:r>
              <a:rPr lang="ru-RU" sz="900" b="1" dirty="0" smtClean="0">
                <a:solidFill>
                  <a:prstClr val="black"/>
                </a:solidFill>
              </a:rPr>
              <a:t>%                                </a:t>
            </a:r>
            <a:r>
              <a:rPr lang="en-US" sz="900" b="1" dirty="0" smtClean="0">
                <a:solidFill>
                  <a:prstClr val="black"/>
                </a:solidFill>
              </a:rPr>
              <a:t>52</a:t>
            </a:r>
            <a:r>
              <a:rPr lang="ru-RU" sz="900" b="1" dirty="0" smtClean="0">
                <a:solidFill>
                  <a:prstClr val="black"/>
                </a:solidFill>
              </a:rPr>
              <a:t>,</a:t>
            </a:r>
            <a:r>
              <a:rPr lang="en-US" sz="900" b="1" dirty="0" smtClean="0">
                <a:solidFill>
                  <a:prstClr val="black"/>
                </a:solidFill>
              </a:rPr>
              <a:t>1</a:t>
            </a:r>
            <a:r>
              <a:rPr lang="ru-RU" sz="900" b="1" dirty="0" smtClean="0">
                <a:solidFill>
                  <a:prstClr val="black"/>
                </a:solidFill>
              </a:rPr>
              <a:t>%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1547664" y="6165305"/>
            <a:ext cx="5904656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prstClr val="black"/>
                </a:solidFill>
              </a:rPr>
              <a:t> </a:t>
            </a:r>
            <a:r>
              <a:rPr lang="ru-RU" sz="900" b="1" dirty="0" smtClean="0">
                <a:solidFill>
                  <a:prstClr val="black"/>
                </a:solidFill>
              </a:rPr>
              <a:t>   </a:t>
            </a:r>
            <a:r>
              <a:rPr lang="en-US" sz="900" b="1" dirty="0" smtClean="0">
                <a:solidFill>
                  <a:prstClr val="black"/>
                </a:solidFill>
              </a:rPr>
              <a:t>    16 031,8</a:t>
            </a:r>
            <a:r>
              <a:rPr lang="ru-RU" sz="900" b="1" dirty="0" smtClean="0">
                <a:solidFill>
                  <a:prstClr val="black"/>
                </a:solidFill>
              </a:rPr>
              <a:t>                            </a:t>
            </a:r>
            <a:r>
              <a:rPr lang="en-US" sz="900" b="1" dirty="0" smtClean="0">
                <a:solidFill>
                  <a:prstClr val="black"/>
                </a:solidFill>
              </a:rPr>
              <a:t>11 601,8</a:t>
            </a:r>
            <a:r>
              <a:rPr lang="ru-RU" sz="900" b="1" dirty="0" smtClean="0">
                <a:solidFill>
                  <a:prstClr val="black"/>
                </a:solidFill>
              </a:rPr>
              <a:t>                         </a:t>
            </a:r>
            <a:r>
              <a:rPr lang="en-US" sz="900" b="1" dirty="0" smtClean="0">
                <a:solidFill>
                  <a:prstClr val="black"/>
                </a:solidFill>
              </a:rPr>
              <a:t>   </a:t>
            </a:r>
            <a:r>
              <a:rPr lang="ru-RU" sz="900" b="1" dirty="0" smtClean="0">
                <a:solidFill>
                  <a:prstClr val="black"/>
                </a:solidFill>
              </a:rPr>
              <a:t>2</a:t>
            </a:r>
            <a:r>
              <a:rPr lang="en-US" sz="900" b="1" dirty="0" smtClean="0">
                <a:solidFill>
                  <a:prstClr val="black"/>
                </a:solidFill>
              </a:rPr>
              <a:t>0</a:t>
            </a:r>
            <a:r>
              <a:rPr lang="ru-RU" sz="900" b="1" dirty="0" smtClean="0">
                <a:solidFill>
                  <a:prstClr val="black"/>
                </a:solidFill>
              </a:rPr>
              <a:t> </a:t>
            </a:r>
            <a:r>
              <a:rPr lang="en-US" sz="900" b="1" dirty="0" smtClean="0">
                <a:solidFill>
                  <a:prstClr val="black"/>
                </a:solidFill>
              </a:rPr>
              <a:t>423</a:t>
            </a:r>
            <a:r>
              <a:rPr lang="ru-RU" sz="900" b="1" dirty="0" smtClean="0">
                <a:solidFill>
                  <a:prstClr val="black"/>
                </a:solidFill>
              </a:rPr>
              <a:t>,</a:t>
            </a:r>
            <a:r>
              <a:rPr lang="en-US" sz="900" b="1" dirty="0" smtClean="0">
                <a:solidFill>
                  <a:prstClr val="black"/>
                </a:solidFill>
              </a:rPr>
              <a:t>9</a:t>
            </a:r>
            <a:r>
              <a:rPr lang="ru-RU" sz="900" b="1" dirty="0" smtClean="0">
                <a:solidFill>
                  <a:prstClr val="black"/>
                </a:solidFill>
              </a:rPr>
              <a:t>                            </a:t>
            </a:r>
            <a:r>
              <a:rPr lang="en-US" sz="900" b="1" dirty="0" smtClean="0">
                <a:solidFill>
                  <a:prstClr val="black"/>
                </a:solidFill>
              </a:rPr>
              <a:t> 42 445,5</a:t>
            </a:r>
            <a:r>
              <a:rPr lang="ru-RU" sz="900" b="1" dirty="0" smtClean="0">
                <a:solidFill>
                  <a:prstClr val="black"/>
                </a:solidFill>
              </a:rPr>
              <a:t>                             </a:t>
            </a:r>
            <a:r>
              <a:rPr lang="en-US" sz="900" b="1" dirty="0" smtClean="0">
                <a:solidFill>
                  <a:prstClr val="black"/>
                </a:solidFill>
              </a:rPr>
              <a:t>95 382,2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324704" y="5503363"/>
            <a:ext cx="1526833" cy="645527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prstClr val="black"/>
                </a:solidFill>
              </a:rPr>
              <a:t>Уровень долговой нагрузки</a:t>
            </a:r>
          </a:p>
        </p:txBody>
      </p:sp>
      <p:sp>
        <p:nvSpPr>
          <p:cNvPr id="23" name="Овал 22"/>
          <p:cNvSpPr/>
          <p:nvPr/>
        </p:nvSpPr>
        <p:spPr>
          <a:xfrm>
            <a:off x="7293576" y="6021288"/>
            <a:ext cx="1545959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prstClr val="black"/>
                </a:solidFill>
              </a:rPr>
              <a:t>Расходы на обслуживание муниципального долга,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573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23000" t="15000" r="-2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7200" y="260649"/>
            <a:ext cx="6529388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ПРОЕКТЫ   </a:t>
            </a:r>
            <a:endParaRPr lang="ru-RU" sz="34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516" y="1297777"/>
            <a:ext cx="4824536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На территории муниципального образования 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Город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Майкоп» в 2024 г. будут реализовываться 4 национальных проекта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545" y="1035537"/>
            <a:ext cx="2448032" cy="161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545" y="3304015"/>
            <a:ext cx="2448032" cy="161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78" y="2492896"/>
            <a:ext cx="0" cy="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948914"/>
            <a:ext cx="2232248" cy="161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948914"/>
            <a:ext cx="2232248" cy="1609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907332" y="2326079"/>
            <a:ext cx="2016224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50" b="1" dirty="0" smtClean="0">
                <a:solidFill>
                  <a:srgbClr val="DCAA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202 207,6 </a:t>
            </a:r>
            <a:r>
              <a:rPr lang="ru-RU" sz="1550" b="1" dirty="0" smtClean="0">
                <a:solidFill>
                  <a:srgbClr val="DCAA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50" b="1" dirty="0">
                <a:solidFill>
                  <a:srgbClr val="DCAA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07332" y="4585955"/>
            <a:ext cx="2016224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50" b="1" dirty="0" smtClean="0">
                <a:solidFill>
                  <a:srgbClr val="40B0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550" b="1" dirty="0" smtClean="0">
                <a:solidFill>
                  <a:srgbClr val="40B0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50 522,2</a:t>
            </a:r>
            <a:r>
              <a:rPr lang="ru-RU" sz="1550" b="1" dirty="0" smtClean="0">
                <a:solidFill>
                  <a:srgbClr val="40B0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550" b="1" dirty="0">
                <a:solidFill>
                  <a:srgbClr val="40B0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5936" y="6227404"/>
            <a:ext cx="1944216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50" b="1" dirty="0" smtClean="0">
                <a:solidFill>
                  <a:srgbClr val="62BD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</a:t>
            </a:r>
            <a:r>
              <a:rPr lang="en-US" sz="1550" b="1" dirty="0" smtClean="0">
                <a:solidFill>
                  <a:srgbClr val="62BD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88,7</a:t>
            </a:r>
            <a:r>
              <a:rPr lang="ru-RU" sz="1550" b="1" dirty="0" smtClean="0">
                <a:solidFill>
                  <a:srgbClr val="62BD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550" b="1" dirty="0">
                <a:solidFill>
                  <a:srgbClr val="62BD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5616" y="6240673"/>
            <a:ext cx="1908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50" b="1" dirty="0" smtClean="0">
                <a:solidFill>
                  <a:srgbClr val="6564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</a:t>
            </a:r>
            <a:r>
              <a:rPr lang="en-US" sz="1550" b="1" dirty="0" smtClean="0">
                <a:solidFill>
                  <a:srgbClr val="6564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888,9</a:t>
            </a:r>
            <a:r>
              <a:rPr lang="ru-RU" sz="1550" b="1" dirty="0" smtClean="0">
                <a:solidFill>
                  <a:srgbClr val="6564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550" b="1" dirty="0">
                <a:solidFill>
                  <a:srgbClr val="6564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50" b="1" dirty="0">
                <a:solidFill>
                  <a:srgbClr val="6564F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36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7913" y="620690"/>
            <a:ext cx="77681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Народное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бюджетирование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222CCC8-11EE-45DF-84C6-010F74078198}"/>
              </a:ext>
            </a:extLst>
          </p:cNvPr>
          <p:cNvSpPr/>
          <p:nvPr/>
        </p:nvSpPr>
        <p:spPr>
          <a:xfrm>
            <a:off x="687913" y="4725146"/>
            <a:ext cx="7484488" cy="64633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pPr indent="457200" algn="just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indent="457200"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582342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Инициативное бюджетирование (ИБ) –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форма участия граждан в определении и выборе объектов расходования бюджетных средств и последующем контроле за реализацией отобранных проектов.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pPr indent="457200" algn="just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Инициативные проекты, предлагаемые (планируемые) к реализации в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2024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году, могут быть выдвинуты инициаторами проектов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2023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году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indent="457200" algn="just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Реализация инициативных проектов осуществляется за счет: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средств бюджета муниципального образования «Город Майкоп» в соответствии с бюджетным законодательством Российской Федерации;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инициативных платежей (при наличии);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добровольного имущественного и (или) трудового участия заинтересованных лиц.</a:t>
            </a:r>
          </a:p>
          <a:p>
            <a:pPr indent="457200" algn="just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Граждане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могут выдвигать инициативные проекты, направленные на решение вопросов, имеющих приоритетное значение для жителей муниципального образования «Город Майкоп» до 1 апреля ежегодно.</a:t>
            </a:r>
          </a:p>
          <a:p>
            <a:pPr indent="457200" algn="just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На реализацию инициативных проектов бюджета на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2024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год и на плановый период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2025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2026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годов предусмотрено по 1 500,0 тыс.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руб. ежегодно.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А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Администратор доходов бюджета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 местного самоуправления, казенное учреждение, осуществляющий(ее): начисление, учет, контроль за правильностью исчисления, полнотой и своевременностью уплаты, взыскание, принятие решений о возврате (зачете) излишне уплаченных (взысканных) платежей, пеней и штрафов по ним, являющихся доходами бюджета муниципального образования.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</a:t>
            </a:r>
          </a:p>
          <a:p>
            <a:pPr mar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Безвозмездные поступления 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поступающие в бюджет денежные средства на безвозмездной и безвозвратной основе из вышестоящих бюджетов (межбюджетные трансферты в виде дотаций, субсидий, субвенций), а также перечисления от физических и юридических лиц.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(местный бюджет</a:t>
            </a:r>
            <a:r>
              <a:rPr lang="ru-RU" alt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—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 расходных обязательств соответствующего муниципального образования.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Бюджетный процесс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Ведомственная структура расходов бюджета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группам (группам, подгруппам) видов расходов бюджетной классификации РФ.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Главный распорядитель средств местного бюджета –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 местного самоуправления, а также наиболее значимое учреждение,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Бюджетным Кодексом Российской Федерации.</a:t>
            </a:r>
            <a:endParaRPr lang="ru-RU" altLang="ru-RU" sz="3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547814" y="476673"/>
            <a:ext cx="6048375" cy="647700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Georgia" pitchFamily="18" charset="0"/>
              <a:buNone/>
            </a:pPr>
            <a:r>
              <a:rPr lang="ru-RU" sz="3600" b="1" kern="0" dirty="0">
                <a:ln w="12700">
                  <a:solidFill>
                    <a:srgbClr val="E66C7D">
                      <a:lumMod val="50000"/>
                    </a:srgbClr>
                  </a:solidFill>
                  <a:prstDash val="solid"/>
                </a:ln>
                <a:solidFill>
                  <a:srgbClr val="E6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Глоссарий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8051"/>
            <a:ext cx="2232248" cy="158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395536" y="1124744"/>
            <a:ext cx="8229600" cy="5001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Дефицит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превышение расходов бюджета над его доходами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Дотации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 межбюджетные трансферты, предоставляемые на безвозмездной и безвозвратной основе без установления направлений их использования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поступающие в бюджет средства</a:t>
            </a:r>
          </a:p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Муниципальная программа -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Межбюджетные отношения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взаимоотношения между публично-правовыми образованиями по вопросам осуществления бюджетного процесса.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Межбюджетные трансферты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средства, предоставляемые одним бюджетом бюджетной системы Российской Федерации другому бюджету</a:t>
            </a:r>
          </a:p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Налоговые 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законодательством Республики Адыгеи от региональных налогов и нормативными правовыми актами муниципального образования «Город Майкоп»  от местных налогов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Неналоговые 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платежи, которые включают в себя возмездные операции от прямого предоставления в пользование имущества и природных ресурсов, от различного вида услуг, а также  платежи в виде штрафов или иных санкций за нарушения законодательства</a:t>
            </a:r>
            <a:endParaRPr lang="ru-RU" alt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2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395536" y="1124744"/>
            <a:ext cx="8229600" cy="5001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6674"/>
            <a:ext cx="7632848" cy="531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Профицит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превышение доходов бюджета над его расходами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Расходы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выплачиваемые из бюджета средства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Субвенция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целевые средства на выполнение тех задач и полномочий, которые региональные власти передают муниципалитетам. Например, предоставление образования в рамках образовательного стандарта, предоставления отдельным категориям граждан льгот на оплату жилищно-коммунальных услуг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Субсидия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(местным бюджетам из бюджета субъекта Российской Федерации) - целевые средства на решение приоритетных задач территорий при условии обязательного участия средств местных бюджетов. Например, субсидии на строительство детских садов, капитальный ремонт дорог, летний отдых детей и многое другое.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Ф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Финансовое управление 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Администрации 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муниципального образования «Город Майкоп»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структурное подразделение местной администрации, осуществляющее составление и организацию исполнения бюджета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38173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Box 4"/>
          <p:cNvSpPr txBox="1">
            <a:spLocks noChangeArrowheads="1"/>
          </p:cNvSpPr>
          <p:nvPr/>
        </p:nvSpPr>
        <p:spPr bwMode="auto">
          <a:xfrm>
            <a:off x="2227326" y="3140970"/>
            <a:ext cx="6192837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r>
              <a:rPr lang="ru-RU" alt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Адыгея, город Майкоп, ул. </a:t>
            </a:r>
            <a:r>
              <a:rPr lang="ru-RU" altLang="ru-RU" sz="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Краснооктябрьская</a:t>
            </a:r>
            <a:r>
              <a:rPr lang="ru-RU" alt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21, 385000</a:t>
            </a:r>
          </a:p>
          <a:p>
            <a:pPr algn="l" eaLnBrk="1" hangingPunct="1"/>
            <a:endParaRPr lang="ru-RU" altLang="ru-RU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ru-RU" alt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телефон (факс) 8(8772) 52-26-00</a:t>
            </a:r>
          </a:p>
        </p:txBody>
      </p:sp>
      <p:sp>
        <p:nvSpPr>
          <p:cNvPr id="95239" name="TextBox 6"/>
          <p:cNvSpPr txBox="1">
            <a:spLocks noChangeArrowheads="1"/>
          </p:cNvSpPr>
          <p:nvPr/>
        </p:nvSpPr>
        <p:spPr bwMode="auto">
          <a:xfrm>
            <a:off x="2356175" y="4558367"/>
            <a:ext cx="47418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fdmra@yandex.ru</a:t>
            </a:r>
            <a:endParaRPr lang="ru-RU" alt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40" name="TextBox 8"/>
          <p:cNvSpPr txBox="1">
            <a:spLocks noChangeArrowheads="1"/>
          </p:cNvSpPr>
          <p:nvPr/>
        </p:nvSpPr>
        <p:spPr bwMode="auto">
          <a:xfrm>
            <a:off x="2416866" y="5501777"/>
            <a:ext cx="59046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График работы: 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понедельник 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– </a:t>
            </a: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четверг  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 </a:t>
            </a: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9-00 до 18-00</a:t>
            </a:r>
          </a:p>
          <a:p>
            <a:pPr algn="l" eaLnBrk="1" hangingPunct="1"/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пятница – с </a:t>
            </a: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9-00 до 17-00, перерыв – с 13-00 до 13-48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9532" y="116634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 w="12700">
                  <a:solidFill>
                    <a:srgbClr val="E66C7D">
                      <a:lumMod val="50000"/>
                    </a:srgbClr>
                  </a:solidFill>
                  <a:prstDash val="solid"/>
                </a:ln>
                <a:solidFill>
                  <a:srgbClr val="E6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Финансовое </a:t>
            </a:r>
            <a:r>
              <a:rPr kumimoji="0" lang="ru-RU" sz="2800" b="1" i="0" u="none" strike="noStrike" kern="0" cap="none" spc="0" normalizeH="0" baseline="0" noProof="0">
                <a:ln w="12700">
                  <a:solidFill>
                    <a:srgbClr val="E66C7D">
                      <a:lumMod val="50000"/>
                    </a:srgbClr>
                  </a:solidFill>
                  <a:prstDash val="solid"/>
                </a:ln>
                <a:solidFill>
                  <a:srgbClr val="E6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kumimoji="0" lang="ru-RU" sz="2800" b="1" i="0" u="none" strike="noStrike" kern="0" cap="none" spc="0" normalizeH="0" baseline="0" noProof="0" smtClean="0">
                <a:ln w="12700">
                  <a:solidFill>
                    <a:srgbClr val="E66C7D">
                      <a:lumMod val="50000"/>
                    </a:srgbClr>
                  </a:solidFill>
                  <a:prstDash val="solid"/>
                </a:ln>
                <a:solidFill>
                  <a:srgbClr val="E6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Администрации </a:t>
            </a:r>
            <a:r>
              <a:rPr kumimoji="0" lang="ru-RU" sz="2800" b="1" i="0" u="none" strike="noStrike" kern="0" cap="none" spc="0" normalizeH="0" baseline="0" noProof="0" dirty="0">
                <a:ln w="12700">
                  <a:solidFill>
                    <a:srgbClr val="E66C7D">
                      <a:lumMod val="50000"/>
                    </a:srgbClr>
                  </a:solidFill>
                  <a:prstDash val="solid"/>
                </a:ln>
                <a:solidFill>
                  <a:srgbClr val="E6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 w="12700">
                  <a:solidFill>
                    <a:srgbClr val="E66C7D">
                      <a:lumMod val="50000"/>
                    </a:srgbClr>
                  </a:solidFill>
                  <a:prstDash val="solid"/>
                </a:ln>
                <a:solidFill>
                  <a:srgbClr val="E6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«Город Майкоп»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 w="12700">
                <a:solidFill>
                  <a:srgbClr val="E66C7D">
                    <a:lumMod val="50000"/>
                  </a:srgbClr>
                </a:solidFill>
                <a:prstDash val="solid"/>
              </a:ln>
              <a:solidFill>
                <a:srgbClr val="E66C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66C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http://maikop.ru/ekonomika-i-finansy/finansovoe-upravlenie/</a:t>
            </a:r>
            <a:endParaRPr kumimoji="0" lang="ru-RU" sz="1600" b="1" i="0" u="none" strike="noStrike" kern="0" cap="none" spc="0" normalizeH="0" baseline="0" noProof="0" dirty="0">
              <a:ln w="12700">
                <a:solidFill>
                  <a:srgbClr val="E66C7D">
                    <a:lumMod val="50000"/>
                  </a:srgbClr>
                </a:solidFill>
                <a:prstDash val="solid"/>
              </a:ln>
              <a:solidFill>
                <a:srgbClr val="E66C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43" y="4219163"/>
            <a:ext cx="1008112" cy="100811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11" y="3212976"/>
            <a:ext cx="996313" cy="75885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47" y="5100705"/>
            <a:ext cx="1726113" cy="129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2048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065" y="332658"/>
            <a:ext cx="8496944" cy="559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0000"/>
              </a:lnSpc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недопущение снижения показателей оплаты труда работников бюджетной сферы, установленных в соответствии с Указами Президента Российской Федерации от 7 мая 2012 г. № 597 «О мероприятиях по реализации государственной социальной политики», от 1 июня 2012 г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№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761 «О Национальной стратегии действий в интересах детей на 2012-2017 годы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en-US" sz="1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обеспечение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доступности, прозрачности и открытости информации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муниципальных финансах муниципального образования «Город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Майкоп»;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10000"/>
              </a:lnSpc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14) индексация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заработной платы работников бюджетной сферы, не указанных в пункте 12 основных направлений бюджетной политики муниципального образования «Город Майкоп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15) вовлечение граждан муниципального образования «Город Майкоп» в бюджетный процесс посредством реализации проектов инициативного бюджетирования,</a:t>
            </a:r>
            <a:r>
              <a:rPr lang="en-US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предполагающих их участие в определении и выборе предметов расходования бюджетных средств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16) планирование</a:t>
            </a:r>
            <a:r>
              <a:rPr lang="en-US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бюджетных инвестиций в объекты муниципальной собственности муниципального образования «Город Майкоп» должно осуществляться в рамках утвержденных муниципальных программ;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17) принятие мер по увеличению объемов инвестиционных вложений и повышению инвестиционной привлекательности муниципального образования «Город Майкоп»;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18) повышение эффективности осуществления муниципальных капитальных вложений в объекты капитального строительства муниципальной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собственности; 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19) обеспечение осуществления контроля в сфере закупок товаров, работ, услуг для обеспечения нужд муниципального образования «Город Майкоп» в соответствии с частью 8 статьи 99 Федерального закона от 5 апреля 2013 г. № 44-ФЗ «О контрактной системе в сфере закупок товаров, работ, услуг для обеспечения государственных и муниципальных нужд»;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20) проведение работы по организации и осуществлению внутреннего финансового аудита у главных администраторов (администраторов) бюджетных средств в соответствии с федеральными стандартами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21) усиление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контроля главными распорядителями бюджетных средств за выполнением муниципального задания бюджетными и автономными учреждениями муниципального образования «Город Майкоп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540" y="1063713"/>
            <a:ext cx="8424936" cy="5249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4000"/>
              </a:lnSpc>
              <a:tabLst>
                <a:tab pos="630555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1) продолжение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работы по своевременному отражению изменений налогового законодательства Российской Федерации в нормативных правовых актах муниципального образования «Город Майкоп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»;</a:t>
            </a:r>
          </a:p>
          <a:p>
            <a:pPr indent="450000" algn="just">
              <a:lnSpc>
                <a:spcPct val="114000"/>
              </a:lnSpc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2) проведение политики обоснованности установления новых налоговых льгот и преференций путем взвешенных решений с учетом ограниченности возможностей бюджета муниципального образования «Город Майкоп»;</a:t>
            </a:r>
          </a:p>
          <a:p>
            <a:pPr indent="450000" algn="just">
              <a:lnSpc>
                <a:spcPct val="114000"/>
              </a:lnSpc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3) ежегодную оценку налоговых расходов с последующим формированием предложений по сокращению или отмене неэффективных налоговых льгот и преференций, пересмотра условий их предоставления;</a:t>
            </a:r>
          </a:p>
          <a:p>
            <a:pPr indent="450000" algn="just">
              <a:lnSpc>
                <a:spcPct val="114000"/>
              </a:lnSpc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4) дальнейшее совершенствование механизмов взаимодействия органов местного самоуправления и исполнительных органов государственной власти Республики Адыгея, а также территориальных органов федеральных органов власти в части качественного администрирования источников доходов бюджета муниципального образования «Город Майкоп» и повышения уровня их собираемости;</a:t>
            </a:r>
          </a:p>
          <a:p>
            <a:pPr indent="450000" algn="just">
              <a:lnSpc>
                <a:spcPct val="114000"/>
              </a:lnSpc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5) активизацию работы Межведомственной комиссии по вопросам погашения задолженности по налоговым и неналоговым поступлениям, обеспечения своевременной выплаты заработной платы в хозяйствующих субъектах на территории муниципального образования «Город Майкоп»;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6) повышение уровня ответственности главных администраторов доходов за качественное прогнозирование доходов бюджета и выполнение в полном объеме утвержденных годовых назначений по доходам бюджета муниципального образования «Город Майкоп»: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7) активацию работы, направленной на легализацию трудовых отношений и снижение неформальной занятости;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8) проведение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претензионно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исковой работы по сокращению задолженности неналоговых платежей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6582"/>
            <a:ext cx="9144000" cy="747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5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Основные направления налоговой политики муниципального образования «Город Майкоп» на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2024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2026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13287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218" y="476672"/>
            <a:ext cx="8424936" cy="3039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продолжение работы по обеспечению полноценного и достоверного учета имущества, составляющего казну городских округов, а также земельных участков, государственная собственность на которые не разграничена и которые расположены в границах городских округов;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10) проведение мероприятий по сокращению задолженности по неналоговым доходам от сдачи в аренду: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имущества, составляющего казну городских округов (за исключением земельных участков);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земельных участков, государственная собственность на которые не разграничена и которые расположены в границах городских округов;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11) усиление муниципального земельного контроля;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12) усиление работы главных администраторов доходов по недопущению увеличения и сокращению объемов накопленной дебиторской задолженности по доходам бюджета муниципального образования «Город Майкоп».</a:t>
            </a:r>
          </a:p>
        </p:txBody>
      </p:sp>
    </p:spTree>
    <p:extLst>
      <p:ext uri="{BB962C8B-B14F-4D97-AF65-F5344CB8AC3E}">
        <p14:creationId xmlns:p14="http://schemas.microsoft.com/office/powerpoint/2010/main" val="21702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104" y="188640"/>
            <a:ext cx="8208912" cy="1030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5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Основные факторы, определяющие характер и направления долговой политики муниципального образования «Город Майкоп» на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2024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2026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годов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088" y="1412776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>
                <a:solidFill>
                  <a:schemeClr val="bg1"/>
                </a:solidFill>
              </a:rPr>
              <a:t>1) ухудшение </a:t>
            </a:r>
            <a:r>
              <a:rPr lang="ru-RU" sz="1600" dirty="0">
                <a:solidFill>
                  <a:schemeClr val="bg1"/>
                </a:solidFill>
              </a:rPr>
              <a:t>экономической ситуации в условиях введенных финансовых и экономических санкций, замедление темпов экономического роста</a:t>
            </a:r>
            <a:r>
              <a:rPr lang="ru-RU" sz="1600" dirty="0" smtClean="0">
                <a:solidFill>
                  <a:schemeClr val="bg1"/>
                </a:solidFill>
              </a:rPr>
              <a:t>;</a:t>
            </a:r>
          </a:p>
          <a:p>
            <a:pPr indent="457200" algn="just"/>
            <a:r>
              <a:rPr lang="ru-RU" sz="1600" dirty="0" smtClean="0">
                <a:solidFill>
                  <a:schemeClr val="bg1"/>
                </a:solidFill>
              </a:rPr>
              <a:t>2) </a:t>
            </a:r>
            <a:r>
              <a:rPr lang="ru-RU" sz="1600" dirty="0">
                <a:solidFill>
                  <a:schemeClr val="bg1"/>
                </a:solidFill>
              </a:rPr>
              <a:t>снижение поступлений доходов бюджета муниципального образования «Город Майкоп», увеличение расходных обязательств муниципального образования «Город Майкоп» в связи с участием в реализации майских указов Президента Российской Федерации и осуществлением </a:t>
            </a:r>
            <a:r>
              <a:rPr lang="ru-RU" sz="1600" dirty="0" err="1">
                <a:solidFill>
                  <a:schemeClr val="bg1"/>
                </a:solidFill>
              </a:rPr>
              <a:t>софинансирования</a:t>
            </a:r>
            <a:r>
              <a:rPr lang="ru-RU" sz="1600" dirty="0">
                <a:solidFill>
                  <a:schemeClr val="bg1"/>
                </a:solidFill>
              </a:rPr>
              <a:t> расходных обязательств, возникших при реализации национальных проектов</a:t>
            </a:r>
            <a:r>
              <a:rPr lang="ru-RU" sz="1600" dirty="0" smtClean="0">
                <a:solidFill>
                  <a:schemeClr val="bg1"/>
                </a:solidFill>
              </a:rPr>
              <a:t>;</a:t>
            </a:r>
          </a:p>
          <a:p>
            <a:pPr indent="457200" algn="just"/>
            <a:r>
              <a:rPr lang="ru-RU" sz="1600" dirty="0" smtClean="0">
                <a:solidFill>
                  <a:schemeClr val="bg1"/>
                </a:solidFill>
              </a:rPr>
              <a:t>3) </a:t>
            </a:r>
            <a:r>
              <a:rPr lang="ru-RU" sz="1600" dirty="0">
                <a:solidFill>
                  <a:schemeClr val="bg1"/>
                </a:solidFill>
              </a:rPr>
              <a:t>проводимая Центральным банком Российской Федерации денежно-кредитная политика, принимаемые решения по уровню ключевой ставки, нестабильность конъюнктуры рынка услуг по предоставлению кредитов кредитными организациями;</a:t>
            </a:r>
          </a:p>
          <a:p>
            <a:pPr indent="457200" algn="just"/>
            <a:r>
              <a:rPr lang="ru-RU" sz="1600" dirty="0" smtClean="0">
                <a:solidFill>
                  <a:schemeClr val="bg1"/>
                </a:solidFill>
              </a:rPr>
              <a:t>4) </a:t>
            </a:r>
            <a:r>
              <a:rPr lang="ru-RU" sz="1600" dirty="0">
                <a:solidFill>
                  <a:schemeClr val="bg1"/>
                </a:solidFill>
              </a:rPr>
              <a:t>изменения, вносимые в бюджетное законодательство Российской Федерации и законодательство Российской Федерации о налогах и сборах, влекущие диспропорции между расходами и доходами бюджета муниципального образования </a:t>
            </a:r>
            <a:r>
              <a:rPr lang="ru-RU" sz="1600" dirty="0" smtClean="0">
                <a:solidFill>
                  <a:schemeClr val="bg1"/>
                </a:solidFill>
              </a:rPr>
              <a:t>«Город Майкоп»;</a:t>
            </a:r>
            <a:endParaRPr lang="ru-RU" sz="1600" dirty="0">
              <a:solidFill>
                <a:schemeClr val="bg1"/>
              </a:solidFill>
            </a:endParaRPr>
          </a:p>
          <a:p>
            <a:pPr indent="457200" algn="just"/>
            <a:r>
              <a:rPr lang="ru-RU" sz="1600" dirty="0" smtClean="0">
                <a:solidFill>
                  <a:schemeClr val="bg1"/>
                </a:solidFill>
              </a:rPr>
              <a:t>5) </a:t>
            </a:r>
            <a:r>
              <a:rPr lang="ru-RU" sz="1600" dirty="0">
                <a:solidFill>
                  <a:schemeClr val="bg1"/>
                </a:solidFill>
              </a:rPr>
              <a:t>необходимость ежегодной индексации расходов бюджета муниципального образования </a:t>
            </a:r>
            <a:r>
              <a:rPr lang="ru-RU" sz="1600" dirty="0" smtClean="0">
                <a:solidFill>
                  <a:schemeClr val="bg1"/>
                </a:solidFill>
              </a:rPr>
              <a:t>«Город Майкоп» </a:t>
            </a:r>
            <a:r>
              <a:rPr lang="ru-RU" sz="1600" dirty="0">
                <a:solidFill>
                  <a:schemeClr val="bg1"/>
                </a:solidFill>
              </a:rPr>
              <a:t>на выплату заработной платы работников бюджетной сферы;</a:t>
            </a:r>
          </a:p>
          <a:p>
            <a:pPr indent="457200" algn="just"/>
            <a:r>
              <a:rPr lang="ru-RU" sz="1600" dirty="0" smtClean="0">
                <a:solidFill>
                  <a:schemeClr val="bg1"/>
                </a:solidFill>
              </a:rPr>
              <a:t>6) поддержание структуры муниципального долга и расходов на его обслуживание на оптимальном уровне;</a:t>
            </a:r>
          </a:p>
          <a:p>
            <a:pPr indent="457200" algn="just"/>
            <a:r>
              <a:rPr lang="ru-RU" sz="1600" dirty="0" smtClean="0">
                <a:solidFill>
                  <a:schemeClr val="bg1"/>
                </a:solidFill>
              </a:rPr>
              <a:t>7) сохранение рисков возникновения дополнительных расходов бюджета муниципального образования «Город Майкоп» в связи со сложившейся геополитической обстановкой и макроэкономической конъюнктурой.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тлас">
  <a:themeElements>
    <a:clrScheme name="Атлас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Атлас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17114</TotalTime>
  <Words>12086</Words>
  <Application>Microsoft Office PowerPoint</Application>
  <PresentationFormat>Экран (4:3)</PresentationFormat>
  <Paragraphs>2570</Paragraphs>
  <Slides>59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59</vt:i4>
      </vt:variant>
    </vt:vector>
  </HeadingPairs>
  <TitlesOfParts>
    <vt:vector size="83" baseType="lpstr">
      <vt:lpstr>SimSun</vt:lpstr>
      <vt:lpstr>Arial</vt:lpstr>
      <vt:lpstr>Arial Black</vt:lpstr>
      <vt:lpstr>Book Antiqua</vt:lpstr>
      <vt:lpstr>Calibri</vt:lpstr>
      <vt:lpstr>Calibri Light</vt:lpstr>
      <vt:lpstr>Cambria</vt:lpstr>
      <vt:lpstr>Georgia</vt:lpstr>
      <vt:lpstr>Lucida Sans</vt:lpstr>
      <vt:lpstr>Rockwell</vt:lpstr>
      <vt:lpstr>Tahoma</vt:lpstr>
      <vt:lpstr>Times New Roman</vt:lpstr>
      <vt:lpstr>Times New Roman (Основной текст)</vt:lpstr>
      <vt:lpstr>Times New Roman CYR</vt:lpstr>
      <vt:lpstr>Wingdings</vt:lpstr>
      <vt:lpstr>Wingdings 2</vt:lpstr>
      <vt:lpstr>Wingdings 3</vt:lpstr>
      <vt:lpstr>Апекс</vt:lpstr>
      <vt:lpstr>Атлас</vt:lpstr>
      <vt:lpstr>1_Апекс</vt:lpstr>
      <vt:lpstr>Custom Design</vt:lpstr>
      <vt:lpstr>2_Апекс</vt:lpstr>
      <vt:lpstr>3_Апекс</vt:lpstr>
      <vt:lpstr>4_Апекс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муниципального долга (в соответствии с Бюджетным кодексом  Российской Федерации)</vt:lpstr>
      <vt:lpstr>СТРУКТУРА МУНИЦИПАЛЬНОГО ДОЛГА МУНИЦИПАЛЬНОГО ОБРАЗОВАНИЯ «ГОРОД МАЙКОП»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ПятыгинаВ</dc:creator>
  <cp:lastModifiedBy>СагдаковаАД</cp:lastModifiedBy>
  <cp:revision>1510</cp:revision>
  <cp:lastPrinted>2023-12-12T07:45:10Z</cp:lastPrinted>
  <dcterms:created xsi:type="dcterms:W3CDTF">2018-11-20T06:28:54Z</dcterms:created>
  <dcterms:modified xsi:type="dcterms:W3CDTF">2023-12-12T07:45:27Z</dcterms:modified>
</cp:coreProperties>
</file>